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68" r:id="rId4"/>
    <p:sldId id="269" r:id="rId5"/>
    <p:sldId id="270" r:id="rId6"/>
    <p:sldId id="272" r:id="rId7"/>
    <p:sldId id="271" r:id="rId8"/>
    <p:sldId id="275" r:id="rId9"/>
    <p:sldId id="273" r:id="rId10"/>
    <p:sldId id="274" r:id="rId11"/>
    <p:sldId id="267" r:id="rId12"/>
    <p:sldId id="265" r:id="rId13"/>
    <p:sldId id="258" r:id="rId14"/>
    <p:sldId id="259" r:id="rId15"/>
    <p:sldId id="263" r:id="rId16"/>
    <p:sldId id="276" r:id="rId17"/>
    <p:sldId id="264" r:id="rId18"/>
    <p:sldId id="260" r:id="rId19"/>
    <p:sldId id="261" r:id="rId20"/>
    <p:sldId id="26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69"/>
    <p:restoredTop sz="96143"/>
  </p:normalViewPr>
  <p:slideViewPr>
    <p:cSldViewPr snapToGrid="0">
      <p:cViewPr varScale="1">
        <p:scale>
          <a:sx n="147" d="100"/>
          <a:sy n="147" d="100"/>
        </p:scale>
        <p:origin x="1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hyperlink" Target="https://kustomize.io/" TargetMode="External"/><Relationship Id="rId1" Type="http://schemas.openxmlformats.org/officeDocument/2006/relationships/hyperlink" Target="https://kompose.io/" TargetMode="Externa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hyperlink" Target="https://kompose.io/" TargetMode="External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hyperlink" Target="https://kustomize.io/" TargetMode="External"/><Relationship Id="rId4" Type="http://schemas.openxmlformats.org/officeDocument/2006/relationships/image" Target="../media/image9.svg"/><Relationship Id="rId9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6A6B89-7F07-4AC6-976B-1B5514F7B1CE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3EB88D7C-CD28-436D-B26B-E12ED958048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 dirty="0"/>
            <a:t>Two Variants of Dev Containers and Code/Install Isolation</a:t>
          </a:r>
          <a:endParaRPr lang="en-US" dirty="0"/>
        </a:p>
      </dgm:t>
    </dgm:pt>
    <dgm:pt modelId="{1C2FD510-A133-4E2E-BEE1-005FAA8792A2}" type="parTrans" cxnId="{766B5B07-D9FA-46E7-AA32-6F453836E954}">
      <dgm:prSet/>
      <dgm:spPr/>
      <dgm:t>
        <a:bodyPr/>
        <a:lstStyle/>
        <a:p>
          <a:endParaRPr lang="en-US"/>
        </a:p>
      </dgm:t>
    </dgm:pt>
    <dgm:pt modelId="{762D55BE-EB8D-442D-83CE-41C62893FED8}" type="sibTrans" cxnId="{766B5B07-D9FA-46E7-AA32-6F453836E954}">
      <dgm:prSet/>
      <dgm:spPr/>
      <dgm:t>
        <a:bodyPr/>
        <a:lstStyle/>
        <a:p>
          <a:endParaRPr lang="en-US"/>
        </a:p>
      </dgm:t>
    </dgm:pt>
    <dgm:pt modelId="{8884153D-5DA2-4D89-ABE9-90206262EB6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/>
            <a:t>Using the Dev Container extension, we looked at samples to  auto-generate “docker-compose.yaml” as part of the workspace.</a:t>
          </a:r>
          <a:endParaRPr lang="en-US"/>
        </a:p>
      </dgm:t>
    </dgm:pt>
    <dgm:pt modelId="{AACBA79D-2F8B-43EF-8260-D0241128A146}" type="parTrans" cxnId="{A1CDCC89-76BA-40EC-B2C4-319D091C7398}">
      <dgm:prSet/>
      <dgm:spPr/>
      <dgm:t>
        <a:bodyPr/>
        <a:lstStyle/>
        <a:p>
          <a:endParaRPr lang="en-US"/>
        </a:p>
      </dgm:t>
    </dgm:pt>
    <dgm:pt modelId="{1F7A8CBA-E138-4C2E-B399-9E9B8B71FFF5}" type="sibTrans" cxnId="{A1CDCC89-76BA-40EC-B2C4-319D091C7398}">
      <dgm:prSet/>
      <dgm:spPr/>
      <dgm:t>
        <a:bodyPr/>
        <a:lstStyle/>
        <a:p>
          <a:endParaRPr lang="en-US"/>
        </a:p>
      </dgm:t>
    </dgm:pt>
    <dgm:pt modelId="{A5EE2E1F-C9F6-4DF4-A34A-FE9FD845DCA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/>
            <a:t>Looked into converting a  “docker-compose.yaml” file to a collection of Kubernetes configuration files using </a:t>
          </a:r>
          <a:r>
            <a:rPr lang="en-US" b="0" i="0">
              <a:hlinkClick xmlns:r="http://schemas.openxmlformats.org/officeDocument/2006/relationships" r:id="rId1"/>
            </a:rPr>
            <a:t>Kompose</a:t>
          </a:r>
          <a:r>
            <a:rPr lang="en-US" b="0" i="0"/>
            <a:t>.</a:t>
          </a:r>
          <a:endParaRPr lang="en-US"/>
        </a:p>
      </dgm:t>
    </dgm:pt>
    <dgm:pt modelId="{DB778CC5-C33F-4C25-A56C-D2812512BE95}" type="parTrans" cxnId="{117CDF08-2F2C-4456-AEF6-F5789973BA6F}">
      <dgm:prSet/>
      <dgm:spPr/>
      <dgm:t>
        <a:bodyPr/>
        <a:lstStyle/>
        <a:p>
          <a:endParaRPr lang="en-US"/>
        </a:p>
      </dgm:t>
    </dgm:pt>
    <dgm:pt modelId="{23A88A25-470C-4488-BD50-081B29DCF9D1}" type="sibTrans" cxnId="{117CDF08-2F2C-4456-AEF6-F5789973BA6F}">
      <dgm:prSet/>
      <dgm:spPr/>
      <dgm:t>
        <a:bodyPr/>
        <a:lstStyle/>
        <a:p>
          <a:endParaRPr lang="en-US"/>
        </a:p>
      </dgm:t>
    </dgm:pt>
    <dgm:pt modelId="{F2EEB954-24DF-4EF2-A66F-D4CD75D3E8C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/>
            <a:t>We then took the collection of Kubernetes configuration files to assemble them into a config document to generate a single Kubernetes manifest file using </a:t>
          </a:r>
          <a:r>
            <a:rPr lang="en-US" b="0" i="0">
              <a:hlinkClick xmlns:r="http://schemas.openxmlformats.org/officeDocument/2006/relationships" r:id="rId2"/>
            </a:rPr>
            <a:t>Kustomize</a:t>
          </a:r>
          <a:r>
            <a:rPr lang="en-US" b="0" i="0"/>
            <a:t>.</a:t>
          </a:r>
          <a:endParaRPr lang="en-US"/>
        </a:p>
      </dgm:t>
    </dgm:pt>
    <dgm:pt modelId="{FECE0466-C8BF-4E67-BCF5-3A07AE3C0508}" type="parTrans" cxnId="{1D70F264-A231-47FA-99ED-3652B7724AE4}">
      <dgm:prSet/>
      <dgm:spPr/>
      <dgm:t>
        <a:bodyPr/>
        <a:lstStyle/>
        <a:p>
          <a:endParaRPr lang="en-US"/>
        </a:p>
      </dgm:t>
    </dgm:pt>
    <dgm:pt modelId="{C4485FE1-D438-4401-93A4-8D32A99BC34B}" type="sibTrans" cxnId="{1D70F264-A231-47FA-99ED-3652B7724AE4}">
      <dgm:prSet/>
      <dgm:spPr/>
      <dgm:t>
        <a:bodyPr/>
        <a:lstStyle/>
        <a:p>
          <a:endParaRPr lang="en-US"/>
        </a:p>
      </dgm:t>
    </dgm:pt>
    <dgm:pt modelId="{D61D6137-E412-4689-A7B2-0CE758B74157}" type="pres">
      <dgm:prSet presAssocID="{B46A6B89-7F07-4AC6-976B-1B5514F7B1CE}" presName="root" presStyleCnt="0">
        <dgm:presLayoutVars>
          <dgm:dir/>
          <dgm:resizeHandles val="exact"/>
        </dgm:presLayoutVars>
      </dgm:prSet>
      <dgm:spPr/>
    </dgm:pt>
    <dgm:pt modelId="{FCC0F85B-C0DB-4EB1-86E4-9A15548267D0}" type="pres">
      <dgm:prSet presAssocID="{3EB88D7C-CD28-436D-B26B-E12ED958048B}" presName="compNode" presStyleCnt="0"/>
      <dgm:spPr/>
    </dgm:pt>
    <dgm:pt modelId="{26D46F64-E0F6-4505-9999-9AD6269C882A}" type="pres">
      <dgm:prSet presAssocID="{3EB88D7C-CD28-436D-B26B-E12ED958048B}" presName="iconRect" presStyleLbl="node1" presStyleIdx="0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72E2413-74FA-4EDA-B86A-F8D145191278}" type="pres">
      <dgm:prSet presAssocID="{3EB88D7C-CD28-436D-B26B-E12ED958048B}" presName="iconSpace" presStyleCnt="0"/>
      <dgm:spPr/>
    </dgm:pt>
    <dgm:pt modelId="{8A9003E4-3701-46DE-A62A-D697358C6755}" type="pres">
      <dgm:prSet presAssocID="{3EB88D7C-CD28-436D-B26B-E12ED958048B}" presName="parTx" presStyleLbl="revTx" presStyleIdx="0" presStyleCnt="8">
        <dgm:presLayoutVars>
          <dgm:chMax val="0"/>
          <dgm:chPref val="0"/>
        </dgm:presLayoutVars>
      </dgm:prSet>
      <dgm:spPr/>
    </dgm:pt>
    <dgm:pt modelId="{DAD8B918-C072-4324-A5F3-E73B945C7837}" type="pres">
      <dgm:prSet presAssocID="{3EB88D7C-CD28-436D-B26B-E12ED958048B}" presName="txSpace" presStyleCnt="0"/>
      <dgm:spPr/>
    </dgm:pt>
    <dgm:pt modelId="{4E95D9CC-A099-4629-B78F-3418614740B6}" type="pres">
      <dgm:prSet presAssocID="{3EB88D7C-CD28-436D-B26B-E12ED958048B}" presName="desTx" presStyleLbl="revTx" presStyleIdx="1" presStyleCnt="8" custLinFactX="100000" custLinFactY="-235524" custLinFactNeighborX="150645" custLinFactNeighborY="-300000">
        <dgm:presLayoutVars/>
      </dgm:prSet>
      <dgm:spPr/>
    </dgm:pt>
    <dgm:pt modelId="{BA30FD8F-BB77-4ABC-816F-BDC08F03E19D}" type="pres">
      <dgm:prSet presAssocID="{762D55BE-EB8D-442D-83CE-41C62893FED8}" presName="sibTrans" presStyleCnt="0"/>
      <dgm:spPr/>
    </dgm:pt>
    <dgm:pt modelId="{74B600C3-F59C-49CB-8A12-989FD7A7E47E}" type="pres">
      <dgm:prSet presAssocID="{8884153D-5DA2-4D89-ABE9-90206262EB66}" presName="compNode" presStyleCnt="0"/>
      <dgm:spPr/>
    </dgm:pt>
    <dgm:pt modelId="{03CDD195-73FD-4EBA-9D72-1B4B64A8571E}" type="pres">
      <dgm:prSet presAssocID="{8884153D-5DA2-4D89-ABE9-90206262EB66}" presName="iconRect" presStyleLbl="node1" presStyleIdx="1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36B8F197-8E4E-4D74-9C9B-D22D75862C69}" type="pres">
      <dgm:prSet presAssocID="{8884153D-5DA2-4D89-ABE9-90206262EB66}" presName="iconSpace" presStyleCnt="0"/>
      <dgm:spPr/>
    </dgm:pt>
    <dgm:pt modelId="{73C3702A-3F03-4F0A-8099-23481EAA8659}" type="pres">
      <dgm:prSet presAssocID="{8884153D-5DA2-4D89-ABE9-90206262EB66}" presName="parTx" presStyleLbl="revTx" presStyleIdx="2" presStyleCnt="8">
        <dgm:presLayoutVars>
          <dgm:chMax val="0"/>
          <dgm:chPref val="0"/>
        </dgm:presLayoutVars>
      </dgm:prSet>
      <dgm:spPr/>
    </dgm:pt>
    <dgm:pt modelId="{BDC5E9DB-0C1C-44C1-9B38-3788426070D6}" type="pres">
      <dgm:prSet presAssocID="{8884153D-5DA2-4D89-ABE9-90206262EB66}" presName="txSpace" presStyleCnt="0"/>
      <dgm:spPr/>
    </dgm:pt>
    <dgm:pt modelId="{65DB5C8B-035F-4FBE-B3B3-EF21AADD8BEE}" type="pres">
      <dgm:prSet presAssocID="{8884153D-5DA2-4D89-ABE9-90206262EB66}" presName="desTx" presStyleLbl="revTx" presStyleIdx="3" presStyleCnt="8">
        <dgm:presLayoutVars/>
      </dgm:prSet>
      <dgm:spPr/>
    </dgm:pt>
    <dgm:pt modelId="{899567E1-7962-4E55-9A3F-1BB9321B79B6}" type="pres">
      <dgm:prSet presAssocID="{1F7A8CBA-E138-4C2E-B399-9E9B8B71FFF5}" presName="sibTrans" presStyleCnt="0"/>
      <dgm:spPr/>
    </dgm:pt>
    <dgm:pt modelId="{6FD9940E-15A5-4839-8DE7-3532E21BCC87}" type="pres">
      <dgm:prSet presAssocID="{A5EE2E1F-C9F6-4DF4-A34A-FE9FD845DCA6}" presName="compNode" presStyleCnt="0"/>
      <dgm:spPr/>
    </dgm:pt>
    <dgm:pt modelId="{A5A03B3E-B3F8-460D-A6B2-FE5F1653186F}" type="pres">
      <dgm:prSet presAssocID="{A5EE2E1F-C9F6-4DF4-A34A-FE9FD845DCA6}" presName="iconRect" presStyleLbl="node1" presStyleIdx="2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A6B1D5DE-832E-4D26-8833-78429C0EEC58}" type="pres">
      <dgm:prSet presAssocID="{A5EE2E1F-C9F6-4DF4-A34A-FE9FD845DCA6}" presName="iconSpace" presStyleCnt="0"/>
      <dgm:spPr/>
    </dgm:pt>
    <dgm:pt modelId="{3C5AEEA0-5240-4CAD-BBAF-C90DFEE47658}" type="pres">
      <dgm:prSet presAssocID="{A5EE2E1F-C9F6-4DF4-A34A-FE9FD845DCA6}" presName="parTx" presStyleLbl="revTx" presStyleIdx="4" presStyleCnt="8">
        <dgm:presLayoutVars>
          <dgm:chMax val="0"/>
          <dgm:chPref val="0"/>
        </dgm:presLayoutVars>
      </dgm:prSet>
      <dgm:spPr/>
    </dgm:pt>
    <dgm:pt modelId="{5CB99473-1167-49BC-A4E4-46F5500352EB}" type="pres">
      <dgm:prSet presAssocID="{A5EE2E1F-C9F6-4DF4-A34A-FE9FD845DCA6}" presName="txSpace" presStyleCnt="0"/>
      <dgm:spPr/>
    </dgm:pt>
    <dgm:pt modelId="{512EABF3-DAD6-43A3-A01B-A8770E3E566B}" type="pres">
      <dgm:prSet presAssocID="{A5EE2E1F-C9F6-4DF4-A34A-FE9FD845DCA6}" presName="desTx" presStyleLbl="revTx" presStyleIdx="5" presStyleCnt="8">
        <dgm:presLayoutVars/>
      </dgm:prSet>
      <dgm:spPr/>
    </dgm:pt>
    <dgm:pt modelId="{5F74F19B-2BD9-4F7B-8BCB-76755A399C7B}" type="pres">
      <dgm:prSet presAssocID="{23A88A25-470C-4488-BD50-081B29DCF9D1}" presName="sibTrans" presStyleCnt="0"/>
      <dgm:spPr/>
    </dgm:pt>
    <dgm:pt modelId="{8E8CA323-579D-498E-92DE-A01CA86C4520}" type="pres">
      <dgm:prSet presAssocID="{F2EEB954-24DF-4EF2-A66F-D4CD75D3E8CB}" presName="compNode" presStyleCnt="0"/>
      <dgm:spPr/>
    </dgm:pt>
    <dgm:pt modelId="{F9DA8DAD-E720-4F5F-A933-C4923F430433}" type="pres">
      <dgm:prSet presAssocID="{F2EEB954-24DF-4EF2-A66F-D4CD75D3E8CB}" presName="iconRect" presStyleLbl="node1" presStyleIdx="3" presStyleCnt="4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9A7B612B-2EC7-4FE9-8E91-E5C6C3E19BA1}" type="pres">
      <dgm:prSet presAssocID="{F2EEB954-24DF-4EF2-A66F-D4CD75D3E8CB}" presName="iconSpace" presStyleCnt="0"/>
      <dgm:spPr/>
    </dgm:pt>
    <dgm:pt modelId="{1D019406-E41F-4C9E-995F-4C87A6C55E40}" type="pres">
      <dgm:prSet presAssocID="{F2EEB954-24DF-4EF2-A66F-D4CD75D3E8CB}" presName="parTx" presStyleLbl="revTx" presStyleIdx="6" presStyleCnt="8">
        <dgm:presLayoutVars>
          <dgm:chMax val="0"/>
          <dgm:chPref val="0"/>
        </dgm:presLayoutVars>
      </dgm:prSet>
      <dgm:spPr/>
    </dgm:pt>
    <dgm:pt modelId="{026FA792-6577-43C7-BD8E-0A2CDF2F55C9}" type="pres">
      <dgm:prSet presAssocID="{F2EEB954-24DF-4EF2-A66F-D4CD75D3E8CB}" presName="txSpace" presStyleCnt="0"/>
      <dgm:spPr/>
    </dgm:pt>
    <dgm:pt modelId="{30F46FD7-A83B-472C-9679-5C615BAADBF0}" type="pres">
      <dgm:prSet presAssocID="{F2EEB954-24DF-4EF2-A66F-D4CD75D3E8CB}" presName="desTx" presStyleLbl="revTx" presStyleIdx="7" presStyleCnt="8">
        <dgm:presLayoutVars/>
      </dgm:prSet>
      <dgm:spPr/>
    </dgm:pt>
  </dgm:ptLst>
  <dgm:cxnLst>
    <dgm:cxn modelId="{766B5B07-D9FA-46E7-AA32-6F453836E954}" srcId="{B46A6B89-7F07-4AC6-976B-1B5514F7B1CE}" destId="{3EB88D7C-CD28-436D-B26B-E12ED958048B}" srcOrd="0" destOrd="0" parTransId="{1C2FD510-A133-4E2E-BEE1-005FAA8792A2}" sibTransId="{762D55BE-EB8D-442D-83CE-41C62893FED8}"/>
    <dgm:cxn modelId="{0EA18C07-6AF0-4AE8-92D6-2B7AD6F82F3F}" type="presOf" srcId="{B46A6B89-7F07-4AC6-976B-1B5514F7B1CE}" destId="{D61D6137-E412-4689-A7B2-0CE758B74157}" srcOrd="0" destOrd="0" presId="urn:microsoft.com/office/officeart/2018/2/layout/IconLabelDescriptionList"/>
    <dgm:cxn modelId="{117CDF08-2F2C-4456-AEF6-F5789973BA6F}" srcId="{B46A6B89-7F07-4AC6-976B-1B5514F7B1CE}" destId="{A5EE2E1F-C9F6-4DF4-A34A-FE9FD845DCA6}" srcOrd="2" destOrd="0" parTransId="{DB778CC5-C33F-4C25-A56C-D2812512BE95}" sibTransId="{23A88A25-470C-4488-BD50-081B29DCF9D1}"/>
    <dgm:cxn modelId="{85027F14-607E-4CE1-952D-CBBE25E147AC}" type="presOf" srcId="{8884153D-5DA2-4D89-ABE9-90206262EB66}" destId="{73C3702A-3F03-4F0A-8099-23481EAA8659}" srcOrd="0" destOrd="0" presId="urn:microsoft.com/office/officeart/2018/2/layout/IconLabelDescriptionList"/>
    <dgm:cxn modelId="{83A8113D-3607-4D02-9828-77982F56B98F}" type="presOf" srcId="{A5EE2E1F-C9F6-4DF4-A34A-FE9FD845DCA6}" destId="{3C5AEEA0-5240-4CAD-BBAF-C90DFEE47658}" srcOrd="0" destOrd="0" presId="urn:microsoft.com/office/officeart/2018/2/layout/IconLabelDescriptionList"/>
    <dgm:cxn modelId="{D997E953-29FE-40D5-9457-AB0966304F20}" type="presOf" srcId="{F2EEB954-24DF-4EF2-A66F-D4CD75D3E8CB}" destId="{1D019406-E41F-4C9E-995F-4C87A6C55E40}" srcOrd="0" destOrd="0" presId="urn:microsoft.com/office/officeart/2018/2/layout/IconLabelDescriptionList"/>
    <dgm:cxn modelId="{1D70F264-A231-47FA-99ED-3652B7724AE4}" srcId="{B46A6B89-7F07-4AC6-976B-1B5514F7B1CE}" destId="{F2EEB954-24DF-4EF2-A66F-D4CD75D3E8CB}" srcOrd="3" destOrd="0" parTransId="{FECE0466-C8BF-4E67-BCF5-3A07AE3C0508}" sibTransId="{C4485FE1-D438-4401-93A4-8D32A99BC34B}"/>
    <dgm:cxn modelId="{A1CDCC89-76BA-40EC-B2C4-319D091C7398}" srcId="{B46A6B89-7F07-4AC6-976B-1B5514F7B1CE}" destId="{8884153D-5DA2-4D89-ABE9-90206262EB66}" srcOrd="1" destOrd="0" parTransId="{AACBA79D-2F8B-43EF-8260-D0241128A146}" sibTransId="{1F7A8CBA-E138-4C2E-B399-9E9B8B71FFF5}"/>
    <dgm:cxn modelId="{97008892-F4F6-460F-86F1-1C1C76FB4677}" type="presOf" srcId="{3EB88D7C-CD28-436D-B26B-E12ED958048B}" destId="{8A9003E4-3701-46DE-A62A-D697358C6755}" srcOrd="0" destOrd="0" presId="urn:microsoft.com/office/officeart/2018/2/layout/IconLabelDescriptionList"/>
    <dgm:cxn modelId="{2E0A5AF7-12A9-4DC5-A751-773FF78F5CBF}" type="presParOf" srcId="{D61D6137-E412-4689-A7B2-0CE758B74157}" destId="{FCC0F85B-C0DB-4EB1-86E4-9A15548267D0}" srcOrd="0" destOrd="0" presId="urn:microsoft.com/office/officeart/2018/2/layout/IconLabelDescriptionList"/>
    <dgm:cxn modelId="{5A898D9B-DBE3-4724-A953-5F1EAEBA07CD}" type="presParOf" srcId="{FCC0F85B-C0DB-4EB1-86E4-9A15548267D0}" destId="{26D46F64-E0F6-4505-9999-9AD6269C882A}" srcOrd="0" destOrd="0" presId="urn:microsoft.com/office/officeart/2018/2/layout/IconLabelDescriptionList"/>
    <dgm:cxn modelId="{9591F4D7-8A8B-4147-AC05-0822606D1243}" type="presParOf" srcId="{FCC0F85B-C0DB-4EB1-86E4-9A15548267D0}" destId="{072E2413-74FA-4EDA-B86A-F8D145191278}" srcOrd="1" destOrd="0" presId="urn:microsoft.com/office/officeart/2018/2/layout/IconLabelDescriptionList"/>
    <dgm:cxn modelId="{14B80BEC-2FA2-4505-8631-F6EB5A1212F3}" type="presParOf" srcId="{FCC0F85B-C0DB-4EB1-86E4-9A15548267D0}" destId="{8A9003E4-3701-46DE-A62A-D697358C6755}" srcOrd="2" destOrd="0" presId="urn:microsoft.com/office/officeart/2018/2/layout/IconLabelDescriptionList"/>
    <dgm:cxn modelId="{929BFD78-3F5D-453D-9E19-D96B3E18DA2C}" type="presParOf" srcId="{FCC0F85B-C0DB-4EB1-86E4-9A15548267D0}" destId="{DAD8B918-C072-4324-A5F3-E73B945C7837}" srcOrd="3" destOrd="0" presId="urn:microsoft.com/office/officeart/2018/2/layout/IconLabelDescriptionList"/>
    <dgm:cxn modelId="{EABB9A89-5137-4945-B098-B89C8A7B7783}" type="presParOf" srcId="{FCC0F85B-C0DB-4EB1-86E4-9A15548267D0}" destId="{4E95D9CC-A099-4629-B78F-3418614740B6}" srcOrd="4" destOrd="0" presId="urn:microsoft.com/office/officeart/2018/2/layout/IconLabelDescriptionList"/>
    <dgm:cxn modelId="{055850EA-95D9-4474-A09B-0E1E8AA4AD9D}" type="presParOf" srcId="{D61D6137-E412-4689-A7B2-0CE758B74157}" destId="{BA30FD8F-BB77-4ABC-816F-BDC08F03E19D}" srcOrd="1" destOrd="0" presId="urn:microsoft.com/office/officeart/2018/2/layout/IconLabelDescriptionList"/>
    <dgm:cxn modelId="{988736A3-5AD9-48BB-89EE-5A571BFCE89C}" type="presParOf" srcId="{D61D6137-E412-4689-A7B2-0CE758B74157}" destId="{74B600C3-F59C-49CB-8A12-989FD7A7E47E}" srcOrd="2" destOrd="0" presId="urn:microsoft.com/office/officeart/2018/2/layout/IconLabelDescriptionList"/>
    <dgm:cxn modelId="{7C01D7F1-46CA-4C13-882F-C921F2B2B111}" type="presParOf" srcId="{74B600C3-F59C-49CB-8A12-989FD7A7E47E}" destId="{03CDD195-73FD-4EBA-9D72-1B4B64A8571E}" srcOrd="0" destOrd="0" presId="urn:microsoft.com/office/officeart/2018/2/layout/IconLabelDescriptionList"/>
    <dgm:cxn modelId="{93DB1835-E775-45BE-B27E-F7498E43F9C0}" type="presParOf" srcId="{74B600C3-F59C-49CB-8A12-989FD7A7E47E}" destId="{36B8F197-8E4E-4D74-9C9B-D22D75862C69}" srcOrd="1" destOrd="0" presId="urn:microsoft.com/office/officeart/2018/2/layout/IconLabelDescriptionList"/>
    <dgm:cxn modelId="{71E280C0-D432-473C-A663-4CF2057C9787}" type="presParOf" srcId="{74B600C3-F59C-49CB-8A12-989FD7A7E47E}" destId="{73C3702A-3F03-4F0A-8099-23481EAA8659}" srcOrd="2" destOrd="0" presId="urn:microsoft.com/office/officeart/2018/2/layout/IconLabelDescriptionList"/>
    <dgm:cxn modelId="{85ACFD7B-E2D3-461E-8278-C964DA2575E5}" type="presParOf" srcId="{74B600C3-F59C-49CB-8A12-989FD7A7E47E}" destId="{BDC5E9DB-0C1C-44C1-9B38-3788426070D6}" srcOrd="3" destOrd="0" presId="urn:microsoft.com/office/officeart/2018/2/layout/IconLabelDescriptionList"/>
    <dgm:cxn modelId="{DCFC1800-1F6C-4CBF-8F24-67840A1B45C1}" type="presParOf" srcId="{74B600C3-F59C-49CB-8A12-989FD7A7E47E}" destId="{65DB5C8B-035F-4FBE-B3B3-EF21AADD8BEE}" srcOrd="4" destOrd="0" presId="urn:microsoft.com/office/officeart/2018/2/layout/IconLabelDescriptionList"/>
    <dgm:cxn modelId="{C0DB32C6-A259-4E25-BAD8-FB2F0C5B004D}" type="presParOf" srcId="{D61D6137-E412-4689-A7B2-0CE758B74157}" destId="{899567E1-7962-4E55-9A3F-1BB9321B79B6}" srcOrd="3" destOrd="0" presId="urn:microsoft.com/office/officeart/2018/2/layout/IconLabelDescriptionList"/>
    <dgm:cxn modelId="{D3EC6668-63F5-4D7A-98E0-516C3B917B88}" type="presParOf" srcId="{D61D6137-E412-4689-A7B2-0CE758B74157}" destId="{6FD9940E-15A5-4839-8DE7-3532E21BCC87}" srcOrd="4" destOrd="0" presId="urn:microsoft.com/office/officeart/2018/2/layout/IconLabelDescriptionList"/>
    <dgm:cxn modelId="{F45E5514-14C4-414D-877D-6275FBB84133}" type="presParOf" srcId="{6FD9940E-15A5-4839-8DE7-3532E21BCC87}" destId="{A5A03B3E-B3F8-460D-A6B2-FE5F1653186F}" srcOrd="0" destOrd="0" presId="urn:microsoft.com/office/officeart/2018/2/layout/IconLabelDescriptionList"/>
    <dgm:cxn modelId="{6A550923-D33A-49B9-B22B-D3ABE62FA413}" type="presParOf" srcId="{6FD9940E-15A5-4839-8DE7-3532E21BCC87}" destId="{A6B1D5DE-832E-4D26-8833-78429C0EEC58}" srcOrd="1" destOrd="0" presId="urn:microsoft.com/office/officeart/2018/2/layout/IconLabelDescriptionList"/>
    <dgm:cxn modelId="{E6261E5D-0569-4F51-9E8A-9B7CBF5A8C41}" type="presParOf" srcId="{6FD9940E-15A5-4839-8DE7-3532E21BCC87}" destId="{3C5AEEA0-5240-4CAD-BBAF-C90DFEE47658}" srcOrd="2" destOrd="0" presId="urn:microsoft.com/office/officeart/2018/2/layout/IconLabelDescriptionList"/>
    <dgm:cxn modelId="{1C9B7DAB-61AC-48DB-8CE4-9CA439EB8DF8}" type="presParOf" srcId="{6FD9940E-15A5-4839-8DE7-3532E21BCC87}" destId="{5CB99473-1167-49BC-A4E4-46F5500352EB}" srcOrd="3" destOrd="0" presId="urn:microsoft.com/office/officeart/2018/2/layout/IconLabelDescriptionList"/>
    <dgm:cxn modelId="{F1C6CC1A-BAF5-462F-ADF6-28C7FBDE91DD}" type="presParOf" srcId="{6FD9940E-15A5-4839-8DE7-3532E21BCC87}" destId="{512EABF3-DAD6-43A3-A01B-A8770E3E566B}" srcOrd="4" destOrd="0" presId="urn:microsoft.com/office/officeart/2018/2/layout/IconLabelDescriptionList"/>
    <dgm:cxn modelId="{9FE51928-EE34-44E1-A571-DCBD91BE22CB}" type="presParOf" srcId="{D61D6137-E412-4689-A7B2-0CE758B74157}" destId="{5F74F19B-2BD9-4F7B-8BCB-76755A399C7B}" srcOrd="5" destOrd="0" presId="urn:microsoft.com/office/officeart/2018/2/layout/IconLabelDescriptionList"/>
    <dgm:cxn modelId="{ADBD7EC8-FDBC-418A-AE42-98927486B52F}" type="presParOf" srcId="{D61D6137-E412-4689-A7B2-0CE758B74157}" destId="{8E8CA323-579D-498E-92DE-A01CA86C4520}" srcOrd="6" destOrd="0" presId="urn:microsoft.com/office/officeart/2018/2/layout/IconLabelDescriptionList"/>
    <dgm:cxn modelId="{2C30546B-0481-49CE-AFE4-FDA90D4F6748}" type="presParOf" srcId="{8E8CA323-579D-498E-92DE-A01CA86C4520}" destId="{F9DA8DAD-E720-4F5F-A933-C4923F430433}" srcOrd="0" destOrd="0" presId="urn:microsoft.com/office/officeart/2018/2/layout/IconLabelDescriptionList"/>
    <dgm:cxn modelId="{147B8694-75B7-47D9-9CEB-660DEB3B9154}" type="presParOf" srcId="{8E8CA323-579D-498E-92DE-A01CA86C4520}" destId="{9A7B612B-2EC7-4FE9-8E91-E5C6C3E19BA1}" srcOrd="1" destOrd="0" presId="urn:microsoft.com/office/officeart/2018/2/layout/IconLabelDescriptionList"/>
    <dgm:cxn modelId="{81F394C0-CD27-416B-B0A7-7EE273EDD1CF}" type="presParOf" srcId="{8E8CA323-579D-498E-92DE-A01CA86C4520}" destId="{1D019406-E41F-4C9E-995F-4C87A6C55E40}" srcOrd="2" destOrd="0" presId="urn:microsoft.com/office/officeart/2018/2/layout/IconLabelDescriptionList"/>
    <dgm:cxn modelId="{BF402C91-765F-4243-A154-441DA45F54B5}" type="presParOf" srcId="{8E8CA323-579D-498E-92DE-A01CA86C4520}" destId="{026FA792-6577-43C7-BD8E-0A2CDF2F55C9}" srcOrd="3" destOrd="0" presId="urn:microsoft.com/office/officeart/2018/2/layout/IconLabelDescriptionList"/>
    <dgm:cxn modelId="{79AB86F5-1A87-4EB4-8E6D-292F17A28112}" type="presParOf" srcId="{8E8CA323-579D-498E-92DE-A01CA86C4520}" destId="{30F46FD7-A83B-472C-9679-5C615BAADBF0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D46F64-E0F6-4505-9999-9AD6269C882A}">
      <dsp:nvSpPr>
        <dsp:cNvPr id="0" name=""/>
        <dsp:cNvSpPr/>
      </dsp:nvSpPr>
      <dsp:spPr>
        <a:xfrm>
          <a:off x="7079" y="406622"/>
          <a:ext cx="841640" cy="84164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9003E4-3701-46DE-A62A-D697358C6755}">
      <dsp:nvSpPr>
        <dsp:cNvPr id="0" name=""/>
        <dsp:cNvSpPr/>
      </dsp:nvSpPr>
      <dsp:spPr>
        <a:xfrm>
          <a:off x="7079" y="1359677"/>
          <a:ext cx="2404687" cy="1528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i="0" kern="1200" dirty="0"/>
            <a:t>Two Variants of Dev Containers and Code/Install Isolation</a:t>
          </a:r>
          <a:endParaRPr lang="en-US" sz="1400" kern="1200" dirty="0"/>
        </a:p>
      </dsp:txBody>
      <dsp:txXfrm>
        <a:off x="7079" y="1359677"/>
        <a:ext cx="2404687" cy="1528040"/>
      </dsp:txXfrm>
    </dsp:sp>
    <dsp:sp modelId="{4E95D9CC-A099-4629-B78F-3418614740B6}">
      <dsp:nvSpPr>
        <dsp:cNvPr id="0" name=""/>
        <dsp:cNvSpPr/>
      </dsp:nvSpPr>
      <dsp:spPr>
        <a:xfrm>
          <a:off x="6034308" y="2628315"/>
          <a:ext cx="2404687" cy="58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CDD195-73FD-4EBA-9D72-1B4B64A8571E}">
      <dsp:nvSpPr>
        <dsp:cNvPr id="0" name=""/>
        <dsp:cNvSpPr/>
      </dsp:nvSpPr>
      <dsp:spPr>
        <a:xfrm>
          <a:off x="2832587" y="406622"/>
          <a:ext cx="841640" cy="84164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3702A-3F03-4F0A-8099-23481EAA8659}">
      <dsp:nvSpPr>
        <dsp:cNvPr id="0" name=""/>
        <dsp:cNvSpPr/>
      </dsp:nvSpPr>
      <dsp:spPr>
        <a:xfrm>
          <a:off x="2832587" y="1359677"/>
          <a:ext cx="2404687" cy="1528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i="0" kern="1200"/>
            <a:t>Using the Dev Container extension, we looked at samples to  auto-generate “docker-compose.yaml” as part of the workspace.</a:t>
          </a:r>
          <a:endParaRPr lang="en-US" sz="1400" kern="1200"/>
        </a:p>
      </dsp:txBody>
      <dsp:txXfrm>
        <a:off x="2832587" y="1359677"/>
        <a:ext cx="2404687" cy="1528040"/>
      </dsp:txXfrm>
    </dsp:sp>
    <dsp:sp modelId="{65DB5C8B-035F-4FBE-B3B3-EF21AADD8BEE}">
      <dsp:nvSpPr>
        <dsp:cNvPr id="0" name=""/>
        <dsp:cNvSpPr/>
      </dsp:nvSpPr>
      <dsp:spPr>
        <a:xfrm>
          <a:off x="2832587" y="2939538"/>
          <a:ext cx="2404687" cy="58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A03B3E-B3F8-460D-A6B2-FE5F1653186F}">
      <dsp:nvSpPr>
        <dsp:cNvPr id="0" name=""/>
        <dsp:cNvSpPr/>
      </dsp:nvSpPr>
      <dsp:spPr>
        <a:xfrm>
          <a:off x="5658095" y="406622"/>
          <a:ext cx="841640" cy="84164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5AEEA0-5240-4CAD-BBAF-C90DFEE47658}">
      <dsp:nvSpPr>
        <dsp:cNvPr id="0" name=""/>
        <dsp:cNvSpPr/>
      </dsp:nvSpPr>
      <dsp:spPr>
        <a:xfrm>
          <a:off x="5658095" y="1359677"/>
          <a:ext cx="2404687" cy="1528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i="0" kern="1200"/>
            <a:t>Looked into converting a  “docker-compose.yaml” file to a collection of Kubernetes configuration files using </a:t>
          </a:r>
          <a:r>
            <a:rPr lang="en-US" sz="1400" b="0" i="0" kern="1200">
              <a:hlinkClick xmlns:r="http://schemas.openxmlformats.org/officeDocument/2006/relationships" r:id="rId7"/>
            </a:rPr>
            <a:t>Kompose</a:t>
          </a:r>
          <a:r>
            <a:rPr lang="en-US" sz="1400" b="0" i="0" kern="1200"/>
            <a:t>.</a:t>
          </a:r>
          <a:endParaRPr lang="en-US" sz="1400" kern="1200"/>
        </a:p>
      </dsp:txBody>
      <dsp:txXfrm>
        <a:off x="5658095" y="1359677"/>
        <a:ext cx="2404687" cy="1528040"/>
      </dsp:txXfrm>
    </dsp:sp>
    <dsp:sp modelId="{512EABF3-DAD6-43A3-A01B-A8770E3E566B}">
      <dsp:nvSpPr>
        <dsp:cNvPr id="0" name=""/>
        <dsp:cNvSpPr/>
      </dsp:nvSpPr>
      <dsp:spPr>
        <a:xfrm>
          <a:off x="5658095" y="2939538"/>
          <a:ext cx="2404687" cy="58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DA8DAD-E720-4F5F-A933-C4923F430433}">
      <dsp:nvSpPr>
        <dsp:cNvPr id="0" name=""/>
        <dsp:cNvSpPr/>
      </dsp:nvSpPr>
      <dsp:spPr>
        <a:xfrm>
          <a:off x="8483602" y="406622"/>
          <a:ext cx="841640" cy="841640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019406-E41F-4C9E-995F-4C87A6C55E40}">
      <dsp:nvSpPr>
        <dsp:cNvPr id="0" name=""/>
        <dsp:cNvSpPr/>
      </dsp:nvSpPr>
      <dsp:spPr>
        <a:xfrm>
          <a:off x="8483602" y="1359677"/>
          <a:ext cx="2404687" cy="1528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i="0" kern="1200"/>
            <a:t>We then took the collection of Kubernetes configuration files to assemble them into a config document to generate a single Kubernetes manifest file using </a:t>
          </a:r>
          <a:r>
            <a:rPr lang="en-US" sz="1400" b="0" i="0" kern="1200">
              <a:hlinkClick xmlns:r="http://schemas.openxmlformats.org/officeDocument/2006/relationships" r:id="rId10"/>
            </a:rPr>
            <a:t>Kustomize</a:t>
          </a:r>
          <a:r>
            <a:rPr lang="en-US" sz="1400" b="0" i="0" kern="1200"/>
            <a:t>.</a:t>
          </a:r>
          <a:endParaRPr lang="en-US" sz="1400" kern="1200"/>
        </a:p>
      </dsp:txBody>
      <dsp:txXfrm>
        <a:off x="8483602" y="1359677"/>
        <a:ext cx="2404687" cy="1528040"/>
      </dsp:txXfrm>
    </dsp:sp>
    <dsp:sp modelId="{30F46FD7-A83B-472C-9679-5C615BAADBF0}">
      <dsp:nvSpPr>
        <dsp:cNvPr id="0" name=""/>
        <dsp:cNvSpPr/>
      </dsp:nvSpPr>
      <dsp:spPr>
        <a:xfrm>
          <a:off x="8483602" y="2939538"/>
          <a:ext cx="2404687" cy="58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compose/compose-file/#the-compose-application-model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medium.com/@senthilrch/kubernetes-network-polices-are-they-really-useful-c3a153c49316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medium.com/@senthilrch/kubernetes-network-polices-are-they-really-useful-c3a153c49316" TargetMode="Externa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concepts/services-networking/ingress-controllers/" TargetMode="External"/><Relationship Id="rId2" Type="http://schemas.openxmlformats.org/officeDocument/2006/relationships/hyperlink" Target="https://kubernetes.io/docs/concepts/services-networking/ingress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containers.dev/" TargetMode="External"/><Relationship Id="rId3" Type="http://schemas.openxmlformats.org/officeDocument/2006/relationships/diagramLayout" Target="../diagrams/layout1.xml"/><Relationship Id="rId7" Type="http://schemas.openxmlformats.org/officeDocument/2006/relationships/hyperlink" Target="https://nixos.org/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hyperlink" Target="https://learn.microsoft.com/en-us/shows/beginners-series-to-dev-containers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theserverside.com/blog/Coffee-Talk-Java-News-Stories-and-Opinions/Docker-run-vs-docker-compose-Whats-the-difference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docs.docker.com/compose/compose-file/#compose-file" TargetMode="External"/><Relationship Id="rId4" Type="http://schemas.openxmlformats.org/officeDocument/2006/relationships/hyperlink" Target="https://orchardup.github.io/fig.sh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google-cloud/kubernetes-101-pods-nodes-containers-and-clusters-c1509e409e16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devops-mojo/kubernetes-objects-resources-overview-introduction-understanding-kubernetes-objects-24d7b47bb018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1D150-87DB-D907-2198-B3CF4B1496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 CONTAINERS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0BACF-C51C-9129-668E-8F5ADEAC24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From DEVELOPMENT TO DEPLOYMENT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19C050-84E8-294D-5C76-4392ABCA6DA3}"/>
              </a:ext>
            </a:extLst>
          </p:cNvPr>
          <p:cNvSpPr txBox="1">
            <a:spLocks/>
          </p:cNvSpPr>
          <p:nvPr/>
        </p:nvSpPr>
        <p:spPr>
          <a:xfrm>
            <a:off x="7633854" y="5527963"/>
            <a:ext cx="4355668" cy="11474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800" dirty="0">
                <a:solidFill>
                  <a:srgbClr val="FFC000"/>
                </a:solidFill>
              </a:rPr>
              <a:t>Venkatt Guhesan</a:t>
            </a:r>
          </a:p>
          <a:p>
            <a:pPr algn="r"/>
            <a:r>
              <a:rPr lang="en-US" sz="2800" dirty="0">
                <a:solidFill>
                  <a:srgbClr val="FFC000"/>
                </a:solidFill>
              </a:rPr>
              <a:t>Dec. 2022</a:t>
            </a:r>
          </a:p>
        </p:txBody>
      </p:sp>
    </p:spTree>
    <p:extLst>
      <p:ext uri="{BB962C8B-B14F-4D97-AF65-F5344CB8AC3E}">
        <p14:creationId xmlns:p14="http://schemas.microsoft.com/office/powerpoint/2010/main" val="342103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BB9BD-F141-2683-FD6B-382258F5F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&amp; Kubernetes Key Differences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9665B1-4B8E-F291-927F-11AEBB144102}"/>
              </a:ext>
            </a:extLst>
          </p:cNvPr>
          <p:cNvSpPr txBox="1"/>
          <p:nvPr/>
        </p:nvSpPr>
        <p:spPr>
          <a:xfrm>
            <a:off x="165463" y="1768537"/>
            <a:ext cx="2325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Docker Compose</a:t>
            </a:r>
          </a:p>
          <a:p>
            <a:r>
              <a:rPr lang="en-US" dirty="0">
                <a:hlinkClick r:id="rId2"/>
              </a:rPr>
              <a:t>Application Model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F244E6-870C-F9E1-DD57-83652A6B4F45}"/>
              </a:ext>
            </a:extLst>
          </p:cNvPr>
          <p:cNvSpPr txBox="1"/>
          <p:nvPr/>
        </p:nvSpPr>
        <p:spPr>
          <a:xfrm>
            <a:off x="478971" y="2430403"/>
            <a:ext cx="16981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Services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Networks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Volumes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Configs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Secret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C6CADA-69FD-AF8A-62E3-EBA0883CD83F}"/>
              </a:ext>
            </a:extLst>
          </p:cNvPr>
          <p:cNvSpPr txBox="1"/>
          <p:nvPr/>
        </p:nvSpPr>
        <p:spPr>
          <a:xfrm>
            <a:off x="5904411" y="1152984"/>
            <a:ext cx="444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Kubernetes Objects/Resources/Kinds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11669F-274A-56EC-8C89-79FA8D26601C}"/>
              </a:ext>
            </a:extLst>
          </p:cNvPr>
          <p:cNvSpPr txBox="1"/>
          <p:nvPr/>
        </p:nvSpPr>
        <p:spPr>
          <a:xfrm>
            <a:off x="5904411" y="1522316"/>
            <a:ext cx="294349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kubectl </a:t>
            </a:r>
            <a:r>
              <a:rPr lang="en-US" sz="10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api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-resources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CDC785-F940-A7A8-418F-918D10412F03}"/>
              </a:ext>
            </a:extLst>
          </p:cNvPr>
          <p:cNvSpPr txBox="1"/>
          <p:nvPr/>
        </p:nvSpPr>
        <p:spPr>
          <a:xfrm>
            <a:off x="2781550" y="1768537"/>
            <a:ext cx="4768782" cy="4893647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                             SHORTNAMES       KIND</a:t>
            </a: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bindings                                           Binding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componentstatuses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cs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ComponentStatus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configmaps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cm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ConfigMap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endpoints                         ep               Endpoints</a:t>
            </a: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events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ev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Event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limitranges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limits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LimitRange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namespaces                        ns               Namespace</a:t>
            </a: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nodes                             no               Node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persistentvolumeclaims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pvc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PersistentVolumeClaim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persistentvolumes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pv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PersistentVolume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pods                              po               Pod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podtemplates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PodTemplate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replicationcontrollers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rc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ReplicationController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resourcequotas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quota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ResourceQuota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secrets                                            Secret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serviceaccounts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sa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ServiceAccount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services                          svc              Service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initializerconfigurations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InitializerConfiguration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mutatingwebhookconfigurations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MutatingWebhookConfiguration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validatingwebhookconfigurations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ValidatingWebhookConfiguration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customresourcedefinitions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crd,crds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CustomResourceDefinition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apiservices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APIService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controllerrevisions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ControllerRevision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daemonsets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ds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DaemonSet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deployments                       deploy           Deployment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replicasets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ReplicaSet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statefulsets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StatefulSet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tokenreviews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TokenReview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localsubjectaccessreviews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LocalSubjectAccessReview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selfsubjectaccessreviews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SelfSubjectAccessReview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selfsubjectrulesreviews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SelfSubjectRulesReview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subjectaccessreviews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SubjectAccessReview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horizontalpodautoscalers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hpa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HorizontalPodAutoscaler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cronjobs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cj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CronJob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jobs                                               Job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brpolices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br,bp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BrPolicy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clusters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rcc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Cluster</a:t>
            </a: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3B06FE-6957-DA86-169C-0BDD7E2CD162}"/>
              </a:ext>
            </a:extLst>
          </p:cNvPr>
          <p:cNvSpPr txBox="1"/>
          <p:nvPr/>
        </p:nvSpPr>
        <p:spPr>
          <a:xfrm>
            <a:off x="7578134" y="1768537"/>
            <a:ext cx="4448403" cy="3416320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                             SHORTNAMES       KIND</a:t>
            </a: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filesystems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rcfs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Filesystem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objectstores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rco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ObjectStore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pools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rcp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Pool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certificatesigningrequests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csr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CertificateSigningRequest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leases                                             Lease</a:t>
            </a: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events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ev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Event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daemonsets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ds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DaemonSet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deployments                       deploy           Deployment</a:t>
            </a: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ingresses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ing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Ingress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networkpolicies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netpol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NetworkPolicy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podsecuritypolicies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psp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PodSecurityPolicy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replicasets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ReplicaSet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nodes              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NodeMetrics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pods               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PodMetrics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networkpolicies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netpol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NetworkPolicy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poddisruptionbudgets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pdb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PodDisruptionBudget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podsecuritypolicies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psp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PodSecurityPolicy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clusterrolebindings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ClusterRoleBinding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clusterroles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ClusterRole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rolebindings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RoleBinding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roles                                              Role</a:t>
            </a:r>
          </a:p>
          <a:p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volumes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rv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Volume</a:t>
            </a: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priorityclasses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pc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PriorityClass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storageclasses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sc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StorageClass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volumeattachments</a:t>
            </a:r>
            <a:r>
              <a:rPr lang="en-US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</a:t>
            </a:r>
            <a:r>
              <a:rPr lang="en-US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VolumeAttachment</a:t>
            </a:r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195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0D047E-A9B2-57A1-D47F-E80325D75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05" y="623571"/>
            <a:ext cx="10260990" cy="35238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Our Next Objective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876D81-5124-CCF7-0BF2-91CC28E1C532}"/>
              </a:ext>
            </a:extLst>
          </p:cNvPr>
          <p:cNvSpPr txBox="1"/>
          <p:nvPr/>
        </p:nvSpPr>
        <p:spPr>
          <a:xfrm>
            <a:off x="838047" y="5190306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Learn to develop a three-tiered application using Dev Containers</a:t>
            </a:r>
          </a:p>
        </p:txBody>
      </p:sp>
    </p:spTree>
    <p:extLst>
      <p:ext uri="{BB962C8B-B14F-4D97-AF65-F5344CB8AC3E}">
        <p14:creationId xmlns:p14="http://schemas.microsoft.com/office/powerpoint/2010/main" val="3612278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View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B2E76BF-B11B-97EF-9D6F-22F366840FE7}"/>
              </a:ext>
            </a:extLst>
          </p:cNvPr>
          <p:cNvSpPr/>
          <p:nvPr/>
        </p:nvSpPr>
        <p:spPr>
          <a:xfrm>
            <a:off x="1066800" y="3321269"/>
            <a:ext cx="2216727" cy="130614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Flask Web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91CB96-5271-4824-D635-1AA3970D6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048" y="1346319"/>
            <a:ext cx="950967" cy="1013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83DCFE-220C-6924-A8DD-B4AB4C676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095" y="1957550"/>
            <a:ext cx="520919" cy="520919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BDD2CB5-94EA-36FA-D243-9C04FEA77692}"/>
              </a:ext>
            </a:extLst>
          </p:cNvPr>
          <p:cNvSpPr/>
          <p:nvPr/>
        </p:nvSpPr>
        <p:spPr>
          <a:xfrm>
            <a:off x="4987636" y="3321268"/>
            <a:ext cx="2216727" cy="130614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FastAPI REST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31A28EDE-74D8-46D7-EC22-C67D93AE3EF5}"/>
              </a:ext>
            </a:extLst>
          </p:cNvPr>
          <p:cNvSpPr/>
          <p:nvPr/>
        </p:nvSpPr>
        <p:spPr>
          <a:xfrm>
            <a:off x="5348472" y="5474547"/>
            <a:ext cx="1513490" cy="1061546"/>
          </a:xfrm>
          <a:prstGeom prst="ca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PostgreSQL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DB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821DA-CD96-D936-B1C6-C3BAC7A44F1F}"/>
              </a:ext>
            </a:extLst>
          </p:cNvPr>
          <p:cNvSpPr txBox="1"/>
          <p:nvPr/>
        </p:nvSpPr>
        <p:spPr>
          <a:xfrm>
            <a:off x="2575034" y="3044269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BACFB2-CCC5-861F-3D2F-F3EC09CB7D05}"/>
              </a:ext>
            </a:extLst>
          </p:cNvPr>
          <p:cNvSpPr txBox="1"/>
          <p:nvPr/>
        </p:nvSpPr>
        <p:spPr>
          <a:xfrm>
            <a:off x="6495394" y="304579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B914B3-75EA-0E26-0549-F960028B9EA2}"/>
              </a:ext>
            </a:extLst>
          </p:cNvPr>
          <p:cNvSpPr txBox="1"/>
          <p:nvPr/>
        </p:nvSpPr>
        <p:spPr>
          <a:xfrm>
            <a:off x="6474373" y="5177869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5432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03B8F5-CF82-4C2B-4BD6-00FBA6B3520C}"/>
              </a:ext>
            </a:extLst>
          </p:cNvPr>
          <p:cNvCxnSpPr>
            <a:cxnSpLocks/>
          </p:cNvCxnSpPr>
          <p:nvPr/>
        </p:nvCxnSpPr>
        <p:spPr>
          <a:xfrm>
            <a:off x="2060028" y="2722180"/>
            <a:ext cx="4193628" cy="0"/>
          </a:xfrm>
          <a:prstGeom prst="line">
            <a:avLst/>
          </a:prstGeom>
          <a:ln w="952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806A9D4-E7AB-6BEA-D6C9-D3A3DB57CBBD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175163" y="2722180"/>
            <a:ext cx="1" cy="5990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7B88B85-32A4-C8A6-A792-BEECEAB9211E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6095999" y="2733452"/>
            <a:ext cx="1" cy="5878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8FBFD6F-97F0-06AB-8006-848B882F4F92}"/>
              </a:ext>
            </a:extLst>
          </p:cNvPr>
          <p:cNvCxnSpPr>
            <a:cxnSpLocks/>
          </p:cNvCxnSpPr>
          <p:nvPr/>
        </p:nvCxnSpPr>
        <p:spPr>
          <a:xfrm>
            <a:off x="4080531" y="2305758"/>
            <a:ext cx="0" cy="44109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F2DDB5-6BD3-177F-461A-A662F312C9CE}"/>
              </a:ext>
            </a:extLst>
          </p:cNvPr>
          <p:cNvCxnSpPr>
            <a:cxnSpLocks/>
          </p:cNvCxnSpPr>
          <p:nvPr/>
        </p:nvCxnSpPr>
        <p:spPr>
          <a:xfrm>
            <a:off x="6101254" y="4711038"/>
            <a:ext cx="1" cy="9336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34C4176-3BBD-C182-F51E-CBBE8AFD59E2}"/>
              </a:ext>
            </a:extLst>
          </p:cNvPr>
          <p:cNvSpPr txBox="1"/>
          <p:nvPr/>
        </p:nvSpPr>
        <p:spPr>
          <a:xfrm>
            <a:off x="7961107" y="2958679"/>
            <a:ext cx="3825765" cy="203132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User loads a web site driven by Flask Web (on port: 8080) and then invokes API calls to a FastAPI REST middleware (on port: 8081). API calls are backed by a PostgreSQL DB that stores the needed data.</a:t>
            </a:r>
          </a:p>
        </p:txBody>
      </p:sp>
    </p:spTree>
    <p:extLst>
      <p:ext uri="{BB962C8B-B14F-4D97-AF65-F5344CB8AC3E}">
        <p14:creationId xmlns:p14="http://schemas.microsoft.com/office/powerpoint/2010/main" val="3793002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View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B2E76BF-B11B-97EF-9D6F-22F366840FE7}"/>
              </a:ext>
            </a:extLst>
          </p:cNvPr>
          <p:cNvSpPr/>
          <p:nvPr/>
        </p:nvSpPr>
        <p:spPr>
          <a:xfrm>
            <a:off x="540327" y="3235679"/>
            <a:ext cx="2216727" cy="1306149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Flask Web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BDD2CB5-94EA-36FA-D243-9C04FEA77692}"/>
              </a:ext>
            </a:extLst>
          </p:cNvPr>
          <p:cNvSpPr/>
          <p:nvPr/>
        </p:nvSpPr>
        <p:spPr>
          <a:xfrm>
            <a:off x="2937165" y="3235679"/>
            <a:ext cx="2216727" cy="1306149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FastAPI REST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31A28EDE-74D8-46D7-EC22-C67D93AE3EF5}"/>
              </a:ext>
            </a:extLst>
          </p:cNvPr>
          <p:cNvSpPr/>
          <p:nvPr/>
        </p:nvSpPr>
        <p:spPr>
          <a:xfrm>
            <a:off x="5916534" y="3367857"/>
            <a:ext cx="1513490" cy="1061546"/>
          </a:xfrm>
          <a:prstGeom prst="can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PostgreSQL</a:t>
            </a:r>
          </a:p>
          <a:p>
            <a:pPr algn="ctr"/>
            <a:r>
              <a:rPr lang="en-US" b="1" dirty="0"/>
              <a:t>DB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821DA-CD96-D936-B1C6-C3BAC7A44F1F}"/>
              </a:ext>
            </a:extLst>
          </p:cNvPr>
          <p:cNvSpPr txBox="1"/>
          <p:nvPr/>
        </p:nvSpPr>
        <p:spPr>
          <a:xfrm>
            <a:off x="2048561" y="2958679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BACFB2-CCC5-861F-3D2F-F3EC09CB7D05}"/>
              </a:ext>
            </a:extLst>
          </p:cNvPr>
          <p:cNvSpPr txBox="1"/>
          <p:nvPr/>
        </p:nvSpPr>
        <p:spPr>
          <a:xfrm>
            <a:off x="4444923" y="2960204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B914B3-75EA-0E26-0549-F960028B9EA2}"/>
              </a:ext>
            </a:extLst>
          </p:cNvPr>
          <p:cNvSpPr txBox="1"/>
          <p:nvPr/>
        </p:nvSpPr>
        <p:spPr>
          <a:xfrm>
            <a:off x="5481787" y="389625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5432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4C4176-3BBD-C182-F51E-CBBE8AFD59E2}"/>
              </a:ext>
            </a:extLst>
          </p:cNvPr>
          <p:cNvSpPr txBox="1"/>
          <p:nvPr/>
        </p:nvSpPr>
        <p:spPr>
          <a:xfrm>
            <a:off x="7961107" y="2958679"/>
            <a:ext cx="4120057" cy="1477328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Flask Web delivers the front-end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FastAPI REST delivers the API Tier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PostgreSQL delivers the storage tier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FFF302-3133-71A3-A66D-587084A3D75E}"/>
              </a:ext>
            </a:extLst>
          </p:cNvPr>
          <p:cNvSpPr/>
          <p:nvPr/>
        </p:nvSpPr>
        <p:spPr>
          <a:xfrm>
            <a:off x="277091" y="2521527"/>
            <a:ext cx="7481454" cy="2867891"/>
          </a:xfrm>
          <a:prstGeom prst="rect">
            <a:avLst/>
          </a:prstGeom>
          <a:noFill/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DFC3C5-3D6B-0A3D-7BBF-E61B09CD730D}"/>
              </a:ext>
            </a:extLst>
          </p:cNvPr>
          <p:cNvSpPr txBox="1"/>
          <p:nvPr/>
        </p:nvSpPr>
        <p:spPr>
          <a:xfrm>
            <a:off x="5909200" y="2217193"/>
            <a:ext cx="1801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External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65948DF-C1B4-EB6B-1DA8-37E0D0361A82}"/>
              </a:ext>
            </a:extLst>
          </p:cNvPr>
          <p:cNvCxnSpPr>
            <a:cxnSpLocks/>
          </p:cNvCxnSpPr>
          <p:nvPr/>
        </p:nvCxnSpPr>
        <p:spPr>
          <a:xfrm>
            <a:off x="2361007" y="2388089"/>
            <a:ext cx="1" cy="5990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08EDD2-560F-C33C-4A27-8B68CEF22C4E}"/>
              </a:ext>
            </a:extLst>
          </p:cNvPr>
          <p:cNvCxnSpPr>
            <a:cxnSpLocks/>
          </p:cNvCxnSpPr>
          <p:nvPr/>
        </p:nvCxnSpPr>
        <p:spPr>
          <a:xfrm>
            <a:off x="4708402" y="2359590"/>
            <a:ext cx="1" cy="5990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DDC097-6862-D2B5-85F3-1E14563A289B}"/>
              </a:ext>
            </a:extLst>
          </p:cNvPr>
          <p:cNvSpPr txBox="1"/>
          <p:nvPr/>
        </p:nvSpPr>
        <p:spPr>
          <a:xfrm>
            <a:off x="2048561" y="213854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8080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D71330-5499-35A1-802D-101561E53BAE}"/>
              </a:ext>
            </a:extLst>
          </p:cNvPr>
          <p:cNvSpPr txBox="1"/>
          <p:nvPr/>
        </p:nvSpPr>
        <p:spPr>
          <a:xfrm>
            <a:off x="4400491" y="213854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8081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F7F7B8-4C8F-5184-0A44-32ACEA615548}"/>
              </a:ext>
            </a:extLst>
          </p:cNvPr>
          <p:cNvSpPr txBox="1"/>
          <p:nvPr/>
        </p:nvSpPr>
        <p:spPr>
          <a:xfrm>
            <a:off x="5902513" y="2529026"/>
            <a:ext cx="1801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accent4"/>
                </a:solidFill>
              </a:rPr>
              <a:t>Internal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D5F47F2-F06F-81AF-4456-3B4ECD86420D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>
            <a:off x="5153892" y="3888754"/>
            <a:ext cx="762642" cy="98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64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Possible Systems Architecture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B2E76BF-B11B-97EF-9D6F-22F366840FE7}"/>
              </a:ext>
            </a:extLst>
          </p:cNvPr>
          <p:cNvSpPr/>
          <p:nvPr/>
        </p:nvSpPr>
        <p:spPr>
          <a:xfrm>
            <a:off x="540327" y="3235679"/>
            <a:ext cx="2216727" cy="8237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Image:</a:t>
            </a:r>
            <a:br>
              <a:rPr lang="en-US" dirty="0"/>
            </a:br>
            <a:r>
              <a:rPr lang="en-US" b="1" dirty="0">
                <a:solidFill>
                  <a:srgbClr val="002060"/>
                </a:solidFill>
              </a:rPr>
              <a:t>frontend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BDD2CB5-94EA-36FA-D243-9C04FEA77692}"/>
              </a:ext>
            </a:extLst>
          </p:cNvPr>
          <p:cNvSpPr/>
          <p:nvPr/>
        </p:nvSpPr>
        <p:spPr>
          <a:xfrm>
            <a:off x="2937165" y="3235679"/>
            <a:ext cx="2216727" cy="8237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Image: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middleware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821DA-CD96-D936-B1C6-C3BAC7A44F1F}"/>
              </a:ext>
            </a:extLst>
          </p:cNvPr>
          <p:cNvSpPr txBox="1"/>
          <p:nvPr/>
        </p:nvSpPr>
        <p:spPr>
          <a:xfrm>
            <a:off x="2048561" y="2958679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BACFB2-CCC5-861F-3D2F-F3EC09CB7D05}"/>
              </a:ext>
            </a:extLst>
          </p:cNvPr>
          <p:cNvSpPr txBox="1"/>
          <p:nvPr/>
        </p:nvSpPr>
        <p:spPr>
          <a:xfrm>
            <a:off x="4444923" y="2960204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B914B3-75EA-0E26-0549-F960028B9EA2}"/>
              </a:ext>
            </a:extLst>
          </p:cNvPr>
          <p:cNvSpPr txBox="1"/>
          <p:nvPr/>
        </p:nvSpPr>
        <p:spPr>
          <a:xfrm>
            <a:off x="6841285" y="2987178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5432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4C4176-3BBD-C182-F51E-CBBE8AFD59E2}"/>
              </a:ext>
            </a:extLst>
          </p:cNvPr>
          <p:cNvSpPr txBox="1"/>
          <p:nvPr/>
        </p:nvSpPr>
        <p:spPr>
          <a:xfrm>
            <a:off x="7961107" y="2958679"/>
            <a:ext cx="3825765" cy="1477328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Docker-Images: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frontend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middleware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Postgresql (backed by a storage volume)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FFF302-3133-71A3-A66D-587084A3D75E}"/>
              </a:ext>
            </a:extLst>
          </p:cNvPr>
          <p:cNvSpPr/>
          <p:nvPr/>
        </p:nvSpPr>
        <p:spPr>
          <a:xfrm>
            <a:off x="277091" y="2521527"/>
            <a:ext cx="7481454" cy="2867891"/>
          </a:xfrm>
          <a:prstGeom prst="rect">
            <a:avLst/>
          </a:prstGeom>
          <a:noFill/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DFC3C5-3D6B-0A3D-7BBF-E61B09CD730D}"/>
              </a:ext>
            </a:extLst>
          </p:cNvPr>
          <p:cNvSpPr txBox="1"/>
          <p:nvPr/>
        </p:nvSpPr>
        <p:spPr>
          <a:xfrm>
            <a:off x="5957455" y="2217193"/>
            <a:ext cx="1801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Namespace: </a:t>
            </a:r>
            <a:r>
              <a:rPr lang="en-US" sz="1200" b="1" dirty="0">
                <a:solidFill>
                  <a:srgbClr val="00B0F0"/>
                </a:solidFill>
              </a:rPr>
              <a:t>dev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65948DF-C1B4-EB6B-1DA8-37E0D0361A82}"/>
              </a:ext>
            </a:extLst>
          </p:cNvPr>
          <p:cNvCxnSpPr>
            <a:cxnSpLocks/>
          </p:cNvCxnSpPr>
          <p:nvPr/>
        </p:nvCxnSpPr>
        <p:spPr>
          <a:xfrm>
            <a:off x="2361007" y="2388089"/>
            <a:ext cx="1" cy="5990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08EDD2-560F-C33C-4A27-8B68CEF22C4E}"/>
              </a:ext>
            </a:extLst>
          </p:cNvPr>
          <p:cNvCxnSpPr>
            <a:cxnSpLocks/>
          </p:cNvCxnSpPr>
          <p:nvPr/>
        </p:nvCxnSpPr>
        <p:spPr>
          <a:xfrm>
            <a:off x="4708402" y="2359590"/>
            <a:ext cx="1" cy="5990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DDC097-6862-D2B5-85F3-1E14563A289B}"/>
              </a:ext>
            </a:extLst>
          </p:cNvPr>
          <p:cNvSpPr txBox="1"/>
          <p:nvPr/>
        </p:nvSpPr>
        <p:spPr>
          <a:xfrm>
            <a:off x="2048561" y="213854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8080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D71330-5499-35A1-802D-101561E53BAE}"/>
              </a:ext>
            </a:extLst>
          </p:cNvPr>
          <p:cNvSpPr txBox="1"/>
          <p:nvPr/>
        </p:nvSpPr>
        <p:spPr>
          <a:xfrm>
            <a:off x="4400491" y="213854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8081</a:t>
            </a: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5BBECB22-A247-7D99-6B96-02221CB9FF5D}"/>
              </a:ext>
            </a:extLst>
          </p:cNvPr>
          <p:cNvSpPr/>
          <p:nvPr/>
        </p:nvSpPr>
        <p:spPr>
          <a:xfrm>
            <a:off x="6137092" y="3984718"/>
            <a:ext cx="1203912" cy="64633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Storage</a:t>
            </a:r>
          </a:p>
          <a:p>
            <a:pPr algn="ctr"/>
            <a:r>
              <a:rPr lang="en-US" sz="1200" dirty="0"/>
              <a:t>Volume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1C4B74E-8EBD-E402-C0E3-FF8EA66F3001}"/>
              </a:ext>
            </a:extLst>
          </p:cNvPr>
          <p:cNvSpPr/>
          <p:nvPr/>
        </p:nvSpPr>
        <p:spPr>
          <a:xfrm>
            <a:off x="5356454" y="3235679"/>
            <a:ext cx="2216727" cy="823704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Image: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db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3D17F-1BFE-A231-ADCE-3848D32CAFA7}"/>
              </a:ext>
            </a:extLst>
          </p:cNvPr>
          <p:cNvSpPr txBox="1"/>
          <p:nvPr/>
        </p:nvSpPr>
        <p:spPr>
          <a:xfrm>
            <a:off x="4432500" y="3971051"/>
            <a:ext cx="1551709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secrets</a:t>
            </a:r>
          </a:p>
          <a:p>
            <a:r>
              <a:rPr lang="en-US" sz="1200" dirty="0">
                <a:solidFill>
                  <a:srgbClr val="002060"/>
                </a:solidFill>
              </a:rPr>
              <a:t>Postgres-User-ID</a:t>
            </a:r>
          </a:p>
          <a:p>
            <a:r>
              <a:rPr lang="en-US" sz="1200" dirty="0">
                <a:solidFill>
                  <a:srgbClr val="002060"/>
                </a:solidFill>
              </a:rPr>
              <a:t>Postgres-Password</a:t>
            </a:r>
          </a:p>
        </p:txBody>
      </p:sp>
      <p:sp>
        <p:nvSpPr>
          <p:cNvPr id="8" name="Folded Corner 7">
            <a:extLst>
              <a:ext uri="{FF2B5EF4-FFF2-40B4-BE49-F238E27FC236}">
                <a16:creationId xmlns:a16="http://schemas.microsoft.com/office/drawing/2014/main" id="{8CA1D6B3-264F-5140-1F7D-BDF6AD51E40C}"/>
              </a:ext>
            </a:extLst>
          </p:cNvPr>
          <p:cNvSpPr/>
          <p:nvPr/>
        </p:nvSpPr>
        <p:spPr>
          <a:xfrm>
            <a:off x="8209280" y="4958080"/>
            <a:ext cx="3230880" cy="1351280"/>
          </a:xfrm>
          <a:prstGeom prst="foldedCorner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rgbClr val="002060"/>
                </a:solidFill>
              </a:rPr>
              <a:t>Although we can create further network isolation between (middleware + db) from frontend to avoid any possibility of connecting to the db tier from frontend, for our use-case this is adequate.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583FF2E-A18C-5A57-24A2-20D4B6C86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2" y="3290499"/>
            <a:ext cx="558901" cy="27699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7DD8B09-06CE-1B59-7425-72A0BA6C1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290" y="3290500"/>
            <a:ext cx="558901" cy="2769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E8FAFC-BF2A-949F-A543-16AC9A053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863" y="3290498"/>
            <a:ext cx="558901" cy="276999"/>
          </a:xfrm>
          <a:prstGeom prst="rect">
            <a:avLst/>
          </a:prstGeom>
        </p:spPr>
      </p:pic>
      <p:pic>
        <p:nvPicPr>
          <p:cNvPr id="24" name="Picture 2" descr="podについて解説。 | 30代から始めるプログラミング学習記">
            <a:extLst>
              <a:ext uri="{FF2B5EF4-FFF2-40B4-BE49-F238E27FC236}">
                <a16:creationId xmlns:a16="http://schemas.microsoft.com/office/drawing/2014/main" id="{D1853B78-D7D4-07E9-2792-06FB0F78F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93" y="2239251"/>
            <a:ext cx="447040" cy="44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140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Alternate Systems Architecture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B2E76BF-B11B-97EF-9D6F-22F366840FE7}"/>
              </a:ext>
            </a:extLst>
          </p:cNvPr>
          <p:cNvSpPr/>
          <p:nvPr/>
        </p:nvSpPr>
        <p:spPr>
          <a:xfrm>
            <a:off x="540327" y="3235679"/>
            <a:ext cx="2216727" cy="8237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#1</a:t>
            </a:r>
            <a:br>
              <a:rPr lang="en-US" dirty="0"/>
            </a:br>
            <a:r>
              <a:rPr lang="en-US" b="1" dirty="0">
                <a:solidFill>
                  <a:srgbClr val="002060"/>
                </a:solidFill>
              </a:rPr>
              <a:t>frontend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BDD2CB5-94EA-36FA-D243-9C04FEA77692}"/>
              </a:ext>
            </a:extLst>
          </p:cNvPr>
          <p:cNvSpPr/>
          <p:nvPr/>
        </p:nvSpPr>
        <p:spPr>
          <a:xfrm>
            <a:off x="2937165" y="3235679"/>
            <a:ext cx="2216727" cy="8237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#2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middleware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821DA-CD96-D936-B1C6-C3BAC7A44F1F}"/>
              </a:ext>
            </a:extLst>
          </p:cNvPr>
          <p:cNvSpPr txBox="1"/>
          <p:nvPr/>
        </p:nvSpPr>
        <p:spPr>
          <a:xfrm>
            <a:off x="2048561" y="2958679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BACFB2-CCC5-861F-3D2F-F3EC09CB7D05}"/>
              </a:ext>
            </a:extLst>
          </p:cNvPr>
          <p:cNvSpPr txBox="1"/>
          <p:nvPr/>
        </p:nvSpPr>
        <p:spPr>
          <a:xfrm>
            <a:off x="4444923" y="2960204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B914B3-75EA-0E26-0549-F960028B9EA2}"/>
              </a:ext>
            </a:extLst>
          </p:cNvPr>
          <p:cNvSpPr txBox="1"/>
          <p:nvPr/>
        </p:nvSpPr>
        <p:spPr>
          <a:xfrm>
            <a:off x="6841285" y="2987178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5432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4C4176-3BBD-C182-F51E-CBBE8AFD59E2}"/>
              </a:ext>
            </a:extLst>
          </p:cNvPr>
          <p:cNvSpPr txBox="1"/>
          <p:nvPr/>
        </p:nvSpPr>
        <p:spPr>
          <a:xfrm>
            <a:off x="7961107" y="2958679"/>
            <a:ext cx="3825765" cy="1477328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Docker-Images: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frontend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middleware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Postgresql (backed by a storage volume)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FFF302-3133-71A3-A66D-587084A3D75E}"/>
              </a:ext>
            </a:extLst>
          </p:cNvPr>
          <p:cNvSpPr/>
          <p:nvPr/>
        </p:nvSpPr>
        <p:spPr>
          <a:xfrm>
            <a:off x="277091" y="2521527"/>
            <a:ext cx="2566437" cy="2867891"/>
          </a:xfrm>
          <a:prstGeom prst="rect">
            <a:avLst/>
          </a:prstGeom>
          <a:noFill/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DFC3C5-3D6B-0A3D-7BBF-E61B09CD730D}"/>
              </a:ext>
            </a:extLst>
          </p:cNvPr>
          <p:cNvSpPr txBox="1"/>
          <p:nvPr/>
        </p:nvSpPr>
        <p:spPr>
          <a:xfrm>
            <a:off x="6215743" y="2217193"/>
            <a:ext cx="154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Network Isolation</a:t>
            </a:r>
            <a:endParaRPr lang="en-US" sz="1200" b="1" dirty="0">
              <a:solidFill>
                <a:srgbClr val="00B0F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65948DF-C1B4-EB6B-1DA8-37E0D0361A82}"/>
              </a:ext>
            </a:extLst>
          </p:cNvPr>
          <p:cNvCxnSpPr>
            <a:cxnSpLocks/>
          </p:cNvCxnSpPr>
          <p:nvPr/>
        </p:nvCxnSpPr>
        <p:spPr>
          <a:xfrm>
            <a:off x="2361007" y="2388089"/>
            <a:ext cx="1" cy="5990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08EDD2-560F-C33C-4A27-8B68CEF22C4E}"/>
              </a:ext>
            </a:extLst>
          </p:cNvPr>
          <p:cNvCxnSpPr>
            <a:cxnSpLocks/>
          </p:cNvCxnSpPr>
          <p:nvPr/>
        </p:nvCxnSpPr>
        <p:spPr>
          <a:xfrm>
            <a:off x="4708402" y="2359590"/>
            <a:ext cx="1" cy="5990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DDC097-6862-D2B5-85F3-1E14563A289B}"/>
              </a:ext>
            </a:extLst>
          </p:cNvPr>
          <p:cNvSpPr txBox="1"/>
          <p:nvPr/>
        </p:nvSpPr>
        <p:spPr>
          <a:xfrm>
            <a:off x="2048561" y="213854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8080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D71330-5499-35A1-802D-101561E53BAE}"/>
              </a:ext>
            </a:extLst>
          </p:cNvPr>
          <p:cNvSpPr txBox="1"/>
          <p:nvPr/>
        </p:nvSpPr>
        <p:spPr>
          <a:xfrm>
            <a:off x="4400491" y="213854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8081</a:t>
            </a: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5BBECB22-A247-7D99-6B96-02221CB9FF5D}"/>
              </a:ext>
            </a:extLst>
          </p:cNvPr>
          <p:cNvSpPr/>
          <p:nvPr/>
        </p:nvSpPr>
        <p:spPr>
          <a:xfrm>
            <a:off x="6137092" y="3984718"/>
            <a:ext cx="1203912" cy="64633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Storage</a:t>
            </a:r>
          </a:p>
          <a:p>
            <a:pPr algn="ctr"/>
            <a:r>
              <a:rPr lang="en-US" sz="1200" dirty="0"/>
              <a:t>Volume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1C4B74E-8EBD-E402-C0E3-FF8EA66F3001}"/>
              </a:ext>
            </a:extLst>
          </p:cNvPr>
          <p:cNvSpPr/>
          <p:nvPr/>
        </p:nvSpPr>
        <p:spPr>
          <a:xfrm>
            <a:off x="5356454" y="3235679"/>
            <a:ext cx="2216727" cy="823704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#3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db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3D17F-1BFE-A231-ADCE-3848D32CAFA7}"/>
              </a:ext>
            </a:extLst>
          </p:cNvPr>
          <p:cNvSpPr txBox="1"/>
          <p:nvPr/>
        </p:nvSpPr>
        <p:spPr>
          <a:xfrm>
            <a:off x="4432500" y="3971051"/>
            <a:ext cx="1551709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secrets</a:t>
            </a:r>
          </a:p>
          <a:p>
            <a:r>
              <a:rPr lang="en-US" sz="1200" dirty="0">
                <a:solidFill>
                  <a:srgbClr val="002060"/>
                </a:solidFill>
              </a:rPr>
              <a:t>Postgres-User-ID</a:t>
            </a:r>
          </a:p>
          <a:p>
            <a:r>
              <a:rPr lang="en-US" sz="1200" dirty="0">
                <a:solidFill>
                  <a:srgbClr val="002060"/>
                </a:solidFill>
              </a:rPr>
              <a:t>Postgres-Password</a:t>
            </a:r>
          </a:p>
        </p:txBody>
      </p:sp>
      <p:sp>
        <p:nvSpPr>
          <p:cNvPr id="8" name="Folded Corner 7">
            <a:extLst>
              <a:ext uri="{FF2B5EF4-FFF2-40B4-BE49-F238E27FC236}">
                <a16:creationId xmlns:a16="http://schemas.microsoft.com/office/drawing/2014/main" id="{8CA1D6B3-264F-5140-1F7D-BDF6AD51E40C}"/>
              </a:ext>
            </a:extLst>
          </p:cNvPr>
          <p:cNvSpPr/>
          <p:nvPr/>
        </p:nvSpPr>
        <p:spPr>
          <a:xfrm>
            <a:off x="8209280" y="4958080"/>
            <a:ext cx="3230880" cy="1351280"/>
          </a:xfrm>
          <a:prstGeom prst="foldedCorner">
            <a:avLst/>
          </a:prstGeom>
          <a:solidFill>
            <a:srgbClr val="FFFF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2060"/>
                </a:solidFill>
                <a:latin typeface="Avenir Next" panose="020B0503020202020204" pitchFamily="34" charset="0"/>
              </a:rPr>
              <a:t>Although we can create further network isolation between (middleware + db) from frontend to avoid any possibility of connecting to the db tier from frontend, for our use-case this is adequate.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F2976B-CEEE-EAB0-C122-304D222B9124}"/>
              </a:ext>
            </a:extLst>
          </p:cNvPr>
          <p:cNvSpPr/>
          <p:nvPr/>
        </p:nvSpPr>
        <p:spPr>
          <a:xfrm>
            <a:off x="2897035" y="2537105"/>
            <a:ext cx="4805133" cy="2867891"/>
          </a:xfrm>
          <a:prstGeom prst="rect">
            <a:avLst/>
          </a:prstGeom>
          <a:noFill/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DC7775-D131-BC74-BA90-ACF5E0452432}"/>
              </a:ext>
            </a:extLst>
          </p:cNvPr>
          <p:cNvSpPr txBox="1"/>
          <p:nvPr/>
        </p:nvSpPr>
        <p:spPr>
          <a:xfrm>
            <a:off x="2584589" y="1585307"/>
            <a:ext cx="1576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Namespace: </a:t>
            </a:r>
            <a:r>
              <a:rPr lang="en-US" sz="1200" b="1" dirty="0">
                <a:solidFill>
                  <a:srgbClr val="00B0F0"/>
                </a:solidFill>
              </a:rPr>
              <a:t>dev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3A725D-B67D-2007-7341-845A61FB9AA2}"/>
              </a:ext>
            </a:extLst>
          </p:cNvPr>
          <p:cNvSpPr txBox="1"/>
          <p:nvPr/>
        </p:nvSpPr>
        <p:spPr>
          <a:xfrm>
            <a:off x="82266" y="2214583"/>
            <a:ext cx="1542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Network Isolation</a:t>
            </a:r>
            <a:endParaRPr lang="en-US" sz="1200" b="1" dirty="0">
              <a:solidFill>
                <a:srgbClr val="00B0F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FFFCBF-62BF-00EF-D69D-FF0A3BCC5153}"/>
              </a:ext>
            </a:extLst>
          </p:cNvPr>
          <p:cNvSpPr txBox="1"/>
          <p:nvPr/>
        </p:nvSpPr>
        <p:spPr>
          <a:xfrm>
            <a:off x="6401638" y="5488267"/>
            <a:ext cx="1415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Best Practices</a:t>
            </a:r>
            <a:endParaRPr lang="en-US" sz="1200" dirty="0"/>
          </a:p>
        </p:txBody>
      </p:sp>
      <p:pic>
        <p:nvPicPr>
          <p:cNvPr id="22" name="Picture 2" descr="podについて解説。 | 30代から始めるプログラミング学習記">
            <a:extLst>
              <a:ext uri="{FF2B5EF4-FFF2-40B4-BE49-F238E27FC236}">
                <a16:creationId xmlns:a16="http://schemas.microsoft.com/office/drawing/2014/main" id="{A81E6706-F7A3-EE47-5AD1-84D8A124F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1" y="5165898"/>
            <a:ext cx="447040" cy="44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podについて解説。 | 30代から始めるプログラミング学習記">
            <a:extLst>
              <a:ext uri="{FF2B5EF4-FFF2-40B4-BE49-F238E27FC236}">
                <a16:creationId xmlns:a16="http://schemas.microsoft.com/office/drawing/2014/main" id="{74782C8E-FBB4-E93A-44F0-D13C32541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7035" y="5165898"/>
            <a:ext cx="447040" cy="44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09F1682-3F93-6460-797C-4DE8167AA73C}"/>
              </a:ext>
            </a:extLst>
          </p:cNvPr>
          <p:cNvSpPr txBox="1"/>
          <p:nvPr/>
        </p:nvSpPr>
        <p:spPr>
          <a:xfrm>
            <a:off x="3372991" y="4631049"/>
            <a:ext cx="16703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Internally they can all talk to each other container instances within a pod</a:t>
            </a:r>
          </a:p>
        </p:txBody>
      </p:sp>
    </p:spTree>
    <p:extLst>
      <p:ext uri="{BB962C8B-B14F-4D97-AF65-F5344CB8AC3E}">
        <p14:creationId xmlns:p14="http://schemas.microsoft.com/office/powerpoint/2010/main" val="1564621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Alternate Systems Architecture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B2E76BF-B11B-97EF-9D6F-22F366840FE7}"/>
              </a:ext>
            </a:extLst>
          </p:cNvPr>
          <p:cNvSpPr/>
          <p:nvPr/>
        </p:nvSpPr>
        <p:spPr>
          <a:xfrm>
            <a:off x="540327" y="3235679"/>
            <a:ext cx="2216727" cy="8237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#1</a:t>
            </a:r>
            <a:br>
              <a:rPr lang="en-US" dirty="0"/>
            </a:br>
            <a:r>
              <a:rPr lang="en-US" b="1" dirty="0">
                <a:solidFill>
                  <a:srgbClr val="002060"/>
                </a:solidFill>
              </a:rPr>
              <a:t>frontend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BDD2CB5-94EA-36FA-D243-9C04FEA77692}"/>
              </a:ext>
            </a:extLst>
          </p:cNvPr>
          <p:cNvSpPr/>
          <p:nvPr/>
        </p:nvSpPr>
        <p:spPr>
          <a:xfrm>
            <a:off x="2937165" y="3235679"/>
            <a:ext cx="2216727" cy="8237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#2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middleware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821DA-CD96-D936-B1C6-C3BAC7A44F1F}"/>
              </a:ext>
            </a:extLst>
          </p:cNvPr>
          <p:cNvSpPr txBox="1"/>
          <p:nvPr/>
        </p:nvSpPr>
        <p:spPr>
          <a:xfrm>
            <a:off x="2048561" y="2958679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BACFB2-CCC5-861F-3D2F-F3EC09CB7D05}"/>
              </a:ext>
            </a:extLst>
          </p:cNvPr>
          <p:cNvSpPr txBox="1"/>
          <p:nvPr/>
        </p:nvSpPr>
        <p:spPr>
          <a:xfrm>
            <a:off x="4444923" y="2960204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B914B3-75EA-0E26-0549-F960028B9EA2}"/>
              </a:ext>
            </a:extLst>
          </p:cNvPr>
          <p:cNvSpPr txBox="1"/>
          <p:nvPr/>
        </p:nvSpPr>
        <p:spPr>
          <a:xfrm>
            <a:off x="6841285" y="2987178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5432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4C4176-3BBD-C182-F51E-CBBE8AFD59E2}"/>
              </a:ext>
            </a:extLst>
          </p:cNvPr>
          <p:cNvSpPr txBox="1"/>
          <p:nvPr/>
        </p:nvSpPr>
        <p:spPr>
          <a:xfrm>
            <a:off x="7961107" y="2958679"/>
            <a:ext cx="3825765" cy="1477328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Docker-Images: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frontend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middleware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Postgresql (backed by a storage volume)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FFF302-3133-71A3-A66D-587084A3D75E}"/>
              </a:ext>
            </a:extLst>
          </p:cNvPr>
          <p:cNvSpPr/>
          <p:nvPr/>
        </p:nvSpPr>
        <p:spPr>
          <a:xfrm>
            <a:off x="277091" y="2521527"/>
            <a:ext cx="2566437" cy="2867891"/>
          </a:xfrm>
          <a:prstGeom prst="rect">
            <a:avLst/>
          </a:prstGeom>
          <a:noFill/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65948DF-C1B4-EB6B-1DA8-37E0D0361A82}"/>
              </a:ext>
            </a:extLst>
          </p:cNvPr>
          <p:cNvCxnSpPr>
            <a:cxnSpLocks/>
          </p:cNvCxnSpPr>
          <p:nvPr/>
        </p:nvCxnSpPr>
        <p:spPr>
          <a:xfrm>
            <a:off x="2361007" y="2388089"/>
            <a:ext cx="1" cy="5990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08EDD2-560F-C33C-4A27-8B68CEF22C4E}"/>
              </a:ext>
            </a:extLst>
          </p:cNvPr>
          <p:cNvCxnSpPr>
            <a:cxnSpLocks/>
          </p:cNvCxnSpPr>
          <p:nvPr/>
        </p:nvCxnSpPr>
        <p:spPr>
          <a:xfrm>
            <a:off x="4708402" y="2359590"/>
            <a:ext cx="1" cy="5990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DDC097-6862-D2B5-85F3-1E14563A289B}"/>
              </a:ext>
            </a:extLst>
          </p:cNvPr>
          <p:cNvSpPr txBox="1"/>
          <p:nvPr/>
        </p:nvSpPr>
        <p:spPr>
          <a:xfrm>
            <a:off x="2048561" y="213854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8080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D71330-5499-35A1-802D-101561E53BAE}"/>
              </a:ext>
            </a:extLst>
          </p:cNvPr>
          <p:cNvSpPr txBox="1"/>
          <p:nvPr/>
        </p:nvSpPr>
        <p:spPr>
          <a:xfrm>
            <a:off x="4400491" y="2138543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8081</a:t>
            </a: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5BBECB22-A247-7D99-6B96-02221CB9FF5D}"/>
              </a:ext>
            </a:extLst>
          </p:cNvPr>
          <p:cNvSpPr/>
          <p:nvPr/>
        </p:nvSpPr>
        <p:spPr>
          <a:xfrm>
            <a:off x="6137092" y="3984718"/>
            <a:ext cx="1203912" cy="64633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Storage</a:t>
            </a:r>
          </a:p>
          <a:p>
            <a:pPr algn="ctr"/>
            <a:r>
              <a:rPr lang="en-US" sz="1200" dirty="0"/>
              <a:t>Volume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1C4B74E-8EBD-E402-C0E3-FF8EA66F3001}"/>
              </a:ext>
            </a:extLst>
          </p:cNvPr>
          <p:cNvSpPr/>
          <p:nvPr/>
        </p:nvSpPr>
        <p:spPr>
          <a:xfrm>
            <a:off x="5356454" y="3235679"/>
            <a:ext cx="2216727" cy="823704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#3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db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3D17F-1BFE-A231-ADCE-3848D32CAFA7}"/>
              </a:ext>
            </a:extLst>
          </p:cNvPr>
          <p:cNvSpPr txBox="1"/>
          <p:nvPr/>
        </p:nvSpPr>
        <p:spPr>
          <a:xfrm>
            <a:off x="4432500" y="3971051"/>
            <a:ext cx="1551709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secrets</a:t>
            </a:r>
          </a:p>
          <a:p>
            <a:r>
              <a:rPr lang="en-US" sz="1200" dirty="0">
                <a:solidFill>
                  <a:srgbClr val="002060"/>
                </a:solidFill>
              </a:rPr>
              <a:t>Postgres-User-ID</a:t>
            </a:r>
          </a:p>
          <a:p>
            <a:r>
              <a:rPr lang="en-US" sz="1200" dirty="0">
                <a:solidFill>
                  <a:srgbClr val="002060"/>
                </a:solidFill>
              </a:rPr>
              <a:t>Postgres-Password</a:t>
            </a:r>
          </a:p>
        </p:txBody>
      </p:sp>
      <p:sp>
        <p:nvSpPr>
          <p:cNvPr id="8" name="Folded Corner 7">
            <a:extLst>
              <a:ext uri="{FF2B5EF4-FFF2-40B4-BE49-F238E27FC236}">
                <a16:creationId xmlns:a16="http://schemas.microsoft.com/office/drawing/2014/main" id="{8CA1D6B3-264F-5140-1F7D-BDF6AD51E40C}"/>
              </a:ext>
            </a:extLst>
          </p:cNvPr>
          <p:cNvSpPr/>
          <p:nvPr/>
        </p:nvSpPr>
        <p:spPr>
          <a:xfrm>
            <a:off x="8209280" y="4958080"/>
            <a:ext cx="3230880" cy="1351280"/>
          </a:xfrm>
          <a:prstGeom prst="foldedCorner">
            <a:avLst/>
          </a:prstGeom>
          <a:solidFill>
            <a:srgbClr val="FFFF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2060"/>
                </a:solidFill>
                <a:latin typeface="Avenir Next" panose="020B0503020202020204" pitchFamily="34" charset="0"/>
              </a:rPr>
              <a:t>Although we can create further network isolation between (middleware + db) from frontend to avoid any possibility of connecting to the db tier from frontend, for our use-case this is adequate.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F2976B-CEEE-EAB0-C122-304D222B9124}"/>
              </a:ext>
            </a:extLst>
          </p:cNvPr>
          <p:cNvSpPr/>
          <p:nvPr/>
        </p:nvSpPr>
        <p:spPr>
          <a:xfrm>
            <a:off x="2904292" y="2489130"/>
            <a:ext cx="2335660" cy="2867891"/>
          </a:xfrm>
          <a:prstGeom prst="rect">
            <a:avLst/>
          </a:prstGeom>
          <a:noFill/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FFFCBF-62BF-00EF-D69D-FF0A3BCC5153}"/>
              </a:ext>
            </a:extLst>
          </p:cNvPr>
          <p:cNvSpPr txBox="1"/>
          <p:nvPr/>
        </p:nvSpPr>
        <p:spPr>
          <a:xfrm>
            <a:off x="6401638" y="5488267"/>
            <a:ext cx="1415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Best Practices</a:t>
            </a:r>
            <a:endParaRPr lang="en-US" sz="1200" dirty="0"/>
          </a:p>
        </p:txBody>
      </p:sp>
      <p:pic>
        <p:nvPicPr>
          <p:cNvPr id="22" name="Picture 2" descr="podについて解説。 | 30代から始めるプログラミング学習記">
            <a:extLst>
              <a:ext uri="{FF2B5EF4-FFF2-40B4-BE49-F238E27FC236}">
                <a16:creationId xmlns:a16="http://schemas.microsoft.com/office/drawing/2014/main" id="{A81E6706-F7A3-EE47-5AD1-84D8A124F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91" y="5086235"/>
            <a:ext cx="447040" cy="44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podについて解説。 | 30代から始めるプログラミング学習記">
            <a:extLst>
              <a:ext uri="{FF2B5EF4-FFF2-40B4-BE49-F238E27FC236}">
                <a16:creationId xmlns:a16="http://schemas.microsoft.com/office/drawing/2014/main" id="{74782C8E-FBB4-E93A-44F0-D13C32541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879" y="5068818"/>
            <a:ext cx="447040" cy="44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09F1682-3F93-6460-797C-4DE8167AA73C}"/>
              </a:ext>
            </a:extLst>
          </p:cNvPr>
          <p:cNvSpPr txBox="1"/>
          <p:nvPr/>
        </p:nvSpPr>
        <p:spPr>
          <a:xfrm>
            <a:off x="3372991" y="4631049"/>
            <a:ext cx="16703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Internally they can all talk to each other container instances within a pod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ADC9ECA-280D-F447-31F2-F35B75EEBC91}"/>
              </a:ext>
            </a:extLst>
          </p:cNvPr>
          <p:cNvSpPr/>
          <p:nvPr/>
        </p:nvSpPr>
        <p:spPr>
          <a:xfrm>
            <a:off x="5286599" y="2489130"/>
            <a:ext cx="2335660" cy="2867891"/>
          </a:xfrm>
          <a:prstGeom prst="rect">
            <a:avLst/>
          </a:prstGeom>
          <a:noFill/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" descr="podについて解説。 | 30代から始めるプログラミング学習記">
            <a:extLst>
              <a:ext uri="{FF2B5EF4-FFF2-40B4-BE49-F238E27FC236}">
                <a16:creationId xmlns:a16="http://schemas.microsoft.com/office/drawing/2014/main" id="{91A760DF-8038-4CB4-4DBD-65D20E84F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472" y="5078714"/>
            <a:ext cx="447040" cy="44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43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Alternate View</a:t>
            </a: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5BBECB22-A247-7D99-6B96-02221CB9FF5D}"/>
              </a:ext>
            </a:extLst>
          </p:cNvPr>
          <p:cNvSpPr/>
          <p:nvPr/>
        </p:nvSpPr>
        <p:spPr>
          <a:xfrm>
            <a:off x="4109524" y="5045479"/>
            <a:ext cx="693474" cy="390648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</a:t>
            </a:r>
          </a:p>
          <a:p>
            <a:pPr algn="ctr"/>
            <a:r>
              <a:rPr lang="en-US" sz="800" dirty="0"/>
              <a:t>Volume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1C4B74E-8EBD-E402-C0E3-FF8EA66F3001}"/>
              </a:ext>
            </a:extLst>
          </p:cNvPr>
          <p:cNvSpPr/>
          <p:nvPr/>
        </p:nvSpPr>
        <p:spPr>
          <a:xfrm>
            <a:off x="4039522" y="4693028"/>
            <a:ext cx="799911" cy="419514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Image:</a:t>
            </a:r>
          </a:p>
          <a:p>
            <a:pPr algn="ctr"/>
            <a:r>
              <a:rPr lang="en-US" sz="1050" b="1" dirty="0">
                <a:solidFill>
                  <a:srgbClr val="002060"/>
                </a:solidFill>
              </a:rPr>
              <a:t>db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DA259A5-366E-6312-FC2B-1E7ADACBC4D3}"/>
              </a:ext>
            </a:extLst>
          </p:cNvPr>
          <p:cNvSpPr/>
          <p:nvPr/>
        </p:nvSpPr>
        <p:spPr>
          <a:xfrm>
            <a:off x="2369616" y="3401903"/>
            <a:ext cx="1107986" cy="50909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Image:</a:t>
            </a:r>
          </a:p>
          <a:p>
            <a:pPr algn="ctr"/>
            <a:r>
              <a:rPr lang="en-US" sz="1000" b="1" dirty="0">
                <a:solidFill>
                  <a:srgbClr val="002060"/>
                </a:solidFill>
              </a:rPr>
              <a:t>Middleware</a:t>
            </a:r>
            <a:br>
              <a:rPr lang="en-US" sz="1000" b="1" dirty="0">
                <a:solidFill>
                  <a:srgbClr val="002060"/>
                </a:solidFill>
              </a:rPr>
            </a:br>
            <a:r>
              <a:rPr lang="en-US" sz="1000" b="1" dirty="0">
                <a:solidFill>
                  <a:srgbClr val="002060"/>
                </a:solidFill>
                <a:highlight>
                  <a:srgbClr val="FFFF00"/>
                </a:highlight>
              </a:rPr>
              <a:t>Products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B65609F-54AC-E9D9-8363-3500AD7E7C1E}"/>
              </a:ext>
            </a:extLst>
          </p:cNvPr>
          <p:cNvSpPr/>
          <p:nvPr/>
        </p:nvSpPr>
        <p:spPr>
          <a:xfrm>
            <a:off x="3590929" y="3398021"/>
            <a:ext cx="1271376" cy="50909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Image:</a:t>
            </a:r>
          </a:p>
          <a:p>
            <a:pPr algn="ctr"/>
            <a:r>
              <a:rPr lang="en-US" sz="1000" b="1" dirty="0">
                <a:solidFill>
                  <a:srgbClr val="002060"/>
                </a:solidFill>
              </a:rPr>
              <a:t>Middleware</a:t>
            </a:r>
            <a:br>
              <a:rPr lang="en-US" sz="1000" b="1" dirty="0">
                <a:solidFill>
                  <a:srgbClr val="002060"/>
                </a:solidFill>
              </a:rPr>
            </a:br>
            <a:r>
              <a:rPr lang="en-US" sz="1000" b="1" dirty="0">
                <a:solidFill>
                  <a:srgbClr val="002060"/>
                </a:solidFill>
                <a:highlight>
                  <a:srgbClr val="FFFF00"/>
                </a:highlight>
              </a:rPr>
              <a:t>Shopping Cart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7A54ECA-EEE9-6B54-91CF-7B150B7EBA0A}"/>
              </a:ext>
            </a:extLst>
          </p:cNvPr>
          <p:cNvSpPr/>
          <p:nvPr/>
        </p:nvSpPr>
        <p:spPr>
          <a:xfrm>
            <a:off x="4947278" y="3387622"/>
            <a:ext cx="1107986" cy="50909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Image:</a:t>
            </a:r>
          </a:p>
          <a:p>
            <a:pPr algn="ctr"/>
            <a:r>
              <a:rPr lang="en-US" sz="1000" b="1" dirty="0">
                <a:solidFill>
                  <a:srgbClr val="002060"/>
                </a:solidFill>
              </a:rPr>
              <a:t>Middleware</a:t>
            </a:r>
            <a:br>
              <a:rPr lang="en-US" sz="1000" b="1" dirty="0">
                <a:solidFill>
                  <a:srgbClr val="002060"/>
                </a:solidFill>
              </a:rPr>
            </a:br>
            <a:r>
              <a:rPr lang="en-US" sz="1000" b="1" dirty="0">
                <a:solidFill>
                  <a:srgbClr val="002060"/>
                </a:solidFill>
                <a:highlight>
                  <a:srgbClr val="FFFF00"/>
                </a:highlight>
              </a:rPr>
              <a:t>Card Services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B305D265-6C9D-719C-D3AB-6AB2796EEA6A}"/>
              </a:ext>
            </a:extLst>
          </p:cNvPr>
          <p:cNvSpPr/>
          <p:nvPr/>
        </p:nvSpPr>
        <p:spPr>
          <a:xfrm>
            <a:off x="6231631" y="3387622"/>
            <a:ext cx="1107986" cy="50909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Image:</a:t>
            </a:r>
          </a:p>
          <a:p>
            <a:pPr algn="ctr"/>
            <a:r>
              <a:rPr lang="en-US" sz="1000" b="1" dirty="0">
                <a:solidFill>
                  <a:srgbClr val="002060"/>
                </a:solidFill>
              </a:rPr>
              <a:t>Middleware</a:t>
            </a:r>
            <a:br>
              <a:rPr lang="en-US" sz="1000" b="1" dirty="0">
                <a:solidFill>
                  <a:srgbClr val="002060"/>
                </a:solidFill>
              </a:rPr>
            </a:br>
            <a:r>
              <a:rPr lang="en-US" sz="1000" b="1" dirty="0">
                <a:solidFill>
                  <a:srgbClr val="002060"/>
                </a:solidFill>
                <a:highlight>
                  <a:srgbClr val="FFFF00"/>
                </a:highlight>
              </a:rPr>
              <a:t>Shipping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91A38E7-09CE-3EDA-EB5E-778AA11F8A1D}"/>
              </a:ext>
            </a:extLst>
          </p:cNvPr>
          <p:cNvCxnSpPr>
            <a:cxnSpLocks/>
          </p:cNvCxnSpPr>
          <p:nvPr/>
        </p:nvCxnSpPr>
        <p:spPr>
          <a:xfrm>
            <a:off x="1063330" y="4153732"/>
            <a:ext cx="6365006" cy="0"/>
          </a:xfrm>
          <a:prstGeom prst="line">
            <a:avLst/>
          </a:prstGeom>
          <a:ln w="952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C7D5544-2D85-2292-2F68-9F69AE83E3A6}"/>
              </a:ext>
            </a:extLst>
          </p:cNvPr>
          <p:cNvCxnSpPr>
            <a:cxnSpLocks/>
            <a:endCxn id="2" idx="0"/>
          </p:cNvCxnSpPr>
          <p:nvPr/>
        </p:nvCxnSpPr>
        <p:spPr>
          <a:xfrm>
            <a:off x="4439477" y="4231071"/>
            <a:ext cx="1" cy="4619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5841FCB-F6F1-A33B-8805-F667145AC8E3}"/>
              </a:ext>
            </a:extLst>
          </p:cNvPr>
          <p:cNvSpPr/>
          <p:nvPr/>
        </p:nvSpPr>
        <p:spPr>
          <a:xfrm>
            <a:off x="3150864" y="2176367"/>
            <a:ext cx="1107986" cy="50909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Image:</a:t>
            </a:r>
          </a:p>
          <a:p>
            <a:pPr algn="ctr"/>
            <a:r>
              <a:rPr lang="en-US" sz="1000" b="1" dirty="0">
                <a:solidFill>
                  <a:srgbClr val="002060"/>
                </a:solidFill>
              </a:rPr>
              <a:t>API Gateway Service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CE686E3-2FF2-7352-E92E-15D7EF27AC7E}"/>
              </a:ext>
            </a:extLst>
          </p:cNvPr>
          <p:cNvCxnSpPr/>
          <p:nvPr/>
        </p:nvCxnSpPr>
        <p:spPr>
          <a:xfrm flipH="1">
            <a:off x="4401011" y="2188888"/>
            <a:ext cx="155450" cy="5994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9F8C372-C929-D539-F444-CDA8514B28C5}"/>
              </a:ext>
            </a:extLst>
          </p:cNvPr>
          <p:cNvSpPr/>
          <p:nvPr/>
        </p:nvSpPr>
        <p:spPr>
          <a:xfrm>
            <a:off x="8234772" y="1573676"/>
            <a:ext cx="1107986" cy="50909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rgbClr val="002060"/>
                </a:solidFill>
              </a:rPr>
              <a:t>Kube-Proxy</a:t>
            </a:r>
            <a:br>
              <a:rPr lang="en-US" sz="1000" b="1" dirty="0">
                <a:solidFill>
                  <a:srgbClr val="002060"/>
                </a:solidFill>
              </a:rPr>
            </a:br>
            <a:r>
              <a:rPr lang="en-US" sz="1000" b="1" dirty="0">
                <a:solidFill>
                  <a:srgbClr val="002060"/>
                </a:solidFill>
              </a:rPr>
              <a:t>Ingress Controllers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E684D7E-5342-F8CB-299B-114EE9FB62E0}"/>
              </a:ext>
            </a:extLst>
          </p:cNvPr>
          <p:cNvCxnSpPr>
            <a:cxnSpLocks/>
          </p:cNvCxnSpPr>
          <p:nvPr/>
        </p:nvCxnSpPr>
        <p:spPr>
          <a:xfrm>
            <a:off x="1063330" y="2871337"/>
            <a:ext cx="6365006" cy="0"/>
          </a:xfrm>
          <a:prstGeom prst="line">
            <a:avLst/>
          </a:prstGeom>
          <a:ln w="952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F2B96B3-CD33-EC18-A2E6-A12878217236}"/>
              </a:ext>
            </a:extLst>
          </p:cNvPr>
          <p:cNvCxnSpPr>
            <a:cxnSpLocks/>
          </p:cNvCxnSpPr>
          <p:nvPr/>
        </p:nvCxnSpPr>
        <p:spPr>
          <a:xfrm>
            <a:off x="1555972" y="2940071"/>
            <a:ext cx="538" cy="41653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40754E8-73FA-EAA3-5388-C1653E4D5AD1}"/>
              </a:ext>
            </a:extLst>
          </p:cNvPr>
          <p:cNvCxnSpPr>
            <a:cxnSpLocks/>
          </p:cNvCxnSpPr>
          <p:nvPr/>
        </p:nvCxnSpPr>
        <p:spPr>
          <a:xfrm>
            <a:off x="2918263" y="2928354"/>
            <a:ext cx="538" cy="41653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DFF5569-BC9B-A6CF-CEEB-4344D41832A1}"/>
              </a:ext>
            </a:extLst>
          </p:cNvPr>
          <p:cNvCxnSpPr>
            <a:cxnSpLocks/>
          </p:cNvCxnSpPr>
          <p:nvPr/>
        </p:nvCxnSpPr>
        <p:spPr>
          <a:xfrm>
            <a:off x="4199182" y="2940071"/>
            <a:ext cx="538" cy="41653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4249B7F-F35A-4F84-6D65-7C6DC31B3EC4}"/>
              </a:ext>
            </a:extLst>
          </p:cNvPr>
          <p:cNvCxnSpPr>
            <a:cxnSpLocks/>
          </p:cNvCxnSpPr>
          <p:nvPr/>
        </p:nvCxnSpPr>
        <p:spPr>
          <a:xfrm>
            <a:off x="5478873" y="2940071"/>
            <a:ext cx="538" cy="41653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04F5907-9820-B9E4-455F-BFFD6A6F6D2C}"/>
              </a:ext>
            </a:extLst>
          </p:cNvPr>
          <p:cNvCxnSpPr>
            <a:cxnSpLocks/>
          </p:cNvCxnSpPr>
          <p:nvPr/>
        </p:nvCxnSpPr>
        <p:spPr>
          <a:xfrm>
            <a:off x="6725883" y="2940071"/>
            <a:ext cx="538" cy="41653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F833741-6106-86D1-8379-DE03EA3721A3}"/>
              </a:ext>
            </a:extLst>
          </p:cNvPr>
          <p:cNvCxnSpPr/>
          <p:nvPr/>
        </p:nvCxnSpPr>
        <p:spPr>
          <a:xfrm>
            <a:off x="2983611" y="1990026"/>
            <a:ext cx="3023062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7EE5F2B-BF9E-0597-1A99-8807012E542B}"/>
              </a:ext>
            </a:extLst>
          </p:cNvPr>
          <p:cNvSpPr txBox="1"/>
          <p:nvPr/>
        </p:nvSpPr>
        <p:spPr>
          <a:xfrm>
            <a:off x="4247860" y="1939972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8081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8444DF-BFD6-33D1-DE51-BA769FAC67ED}"/>
              </a:ext>
            </a:extLst>
          </p:cNvPr>
          <p:cNvCxnSpPr>
            <a:cxnSpLocks/>
          </p:cNvCxnSpPr>
          <p:nvPr/>
        </p:nvCxnSpPr>
        <p:spPr>
          <a:xfrm>
            <a:off x="4478198" y="1554816"/>
            <a:ext cx="538" cy="41653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B28DD16C-963C-A49F-704C-8BB674776907}"/>
              </a:ext>
            </a:extLst>
          </p:cNvPr>
          <p:cNvSpPr txBox="1"/>
          <p:nvPr/>
        </p:nvSpPr>
        <p:spPr>
          <a:xfrm>
            <a:off x="4183460" y="1319609"/>
            <a:ext cx="53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8081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429DD94-EE56-4BC1-09D8-DE5F97A41DB5}"/>
              </a:ext>
            </a:extLst>
          </p:cNvPr>
          <p:cNvSpPr/>
          <p:nvPr/>
        </p:nvSpPr>
        <p:spPr>
          <a:xfrm>
            <a:off x="900195" y="1766162"/>
            <a:ext cx="6768406" cy="2701335"/>
          </a:xfrm>
          <a:prstGeom prst="rect">
            <a:avLst/>
          </a:prstGeom>
          <a:noFill/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2097B42-7E7A-BD23-9ED8-993802510CCD}"/>
              </a:ext>
            </a:extLst>
          </p:cNvPr>
          <p:cNvGrpSpPr/>
          <p:nvPr/>
        </p:nvGrpSpPr>
        <p:grpSpPr>
          <a:xfrm>
            <a:off x="9213864" y="2404284"/>
            <a:ext cx="2847363" cy="1242431"/>
            <a:chOff x="9213864" y="2404284"/>
            <a:chExt cx="2847363" cy="1242431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A5301B7-02A7-FA46-01B7-88A396AC3074}"/>
                </a:ext>
              </a:extLst>
            </p:cNvPr>
            <p:cNvSpPr/>
            <p:nvPr/>
          </p:nvSpPr>
          <p:spPr>
            <a:xfrm>
              <a:off x="9213864" y="2404285"/>
              <a:ext cx="2847363" cy="124243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CF61608-A8A4-6BDE-CD5C-783EA3AD599F}"/>
                </a:ext>
              </a:extLst>
            </p:cNvPr>
            <p:cNvSpPr/>
            <p:nvPr/>
          </p:nvSpPr>
          <p:spPr>
            <a:xfrm>
              <a:off x="9213864" y="2404284"/>
              <a:ext cx="2847363" cy="39269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  <a:latin typeface="Arial Rounded MT Bold" panose="020F0704030504030204" pitchFamily="34" charset="77"/>
                </a:rPr>
                <a:t>Quick Links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B46E10C-1BDA-9C34-31FB-F7DE867193BC}"/>
                </a:ext>
              </a:extLst>
            </p:cNvPr>
            <p:cNvSpPr txBox="1"/>
            <p:nvPr/>
          </p:nvSpPr>
          <p:spPr>
            <a:xfrm>
              <a:off x="9264149" y="2888657"/>
              <a:ext cx="27970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200" dirty="0">
                  <a:solidFill>
                    <a:srgbClr val="002060"/>
                  </a:solidFill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Kubernetes Ingress</a:t>
              </a:r>
              <a:endParaRPr lang="en-US" sz="1200" dirty="0">
                <a:solidFill>
                  <a:srgbClr val="00206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200" dirty="0">
                  <a:solidFill>
                    <a:srgbClr val="002060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Ingress Controllers</a:t>
              </a:r>
              <a:endParaRPr lang="en-US" sz="1200" dirty="0">
                <a:solidFill>
                  <a:srgbClr val="002060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E471F22-9F1E-7A67-DF7E-88544486C8B3}"/>
              </a:ext>
            </a:extLst>
          </p:cNvPr>
          <p:cNvSpPr txBox="1"/>
          <p:nvPr/>
        </p:nvSpPr>
        <p:spPr>
          <a:xfrm>
            <a:off x="5348472" y="1083464"/>
            <a:ext cx="514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a Microservices point-of-view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BDD2CB5-94EA-36FA-D243-9C04FEA77692}"/>
              </a:ext>
            </a:extLst>
          </p:cNvPr>
          <p:cNvSpPr/>
          <p:nvPr/>
        </p:nvSpPr>
        <p:spPr>
          <a:xfrm>
            <a:off x="1063330" y="3401903"/>
            <a:ext cx="1107986" cy="50909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Image:</a:t>
            </a:r>
          </a:p>
          <a:p>
            <a:pPr algn="ctr"/>
            <a:r>
              <a:rPr lang="en-US" sz="1000" b="1" dirty="0">
                <a:solidFill>
                  <a:srgbClr val="002060"/>
                </a:solidFill>
              </a:rPr>
              <a:t>Middleware</a:t>
            </a:r>
            <a:br>
              <a:rPr lang="en-US" sz="1000" b="1" dirty="0">
                <a:solidFill>
                  <a:srgbClr val="002060"/>
                </a:solidFill>
              </a:rPr>
            </a:br>
            <a:r>
              <a:rPr lang="en-US" sz="1000" b="1" dirty="0">
                <a:solidFill>
                  <a:srgbClr val="002060"/>
                </a:solidFill>
                <a:highlight>
                  <a:srgbClr val="FFFF00"/>
                </a:highlight>
              </a:rPr>
              <a:t>Auth</a:t>
            </a:r>
          </a:p>
        </p:txBody>
      </p:sp>
      <p:pic>
        <p:nvPicPr>
          <p:cNvPr id="66" name="Picture 2" descr="podについて解説。 | 30代から始めるプログラミング学習記">
            <a:extLst>
              <a:ext uri="{FF2B5EF4-FFF2-40B4-BE49-F238E27FC236}">
                <a16:creationId xmlns:a16="http://schemas.microsoft.com/office/drawing/2014/main" id="{6EBE59D0-F06E-C488-77A8-573BECF2A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222" y="1605140"/>
            <a:ext cx="248108" cy="248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F388CC47-471F-6F51-7DDE-6384D8025725}"/>
              </a:ext>
            </a:extLst>
          </p:cNvPr>
          <p:cNvSpPr/>
          <p:nvPr/>
        </p:nvSpPr>
        <p:spPr>
          <a:xfrm>
            <a:off x="900195" y="4554221"/>
            <a:ext cx="6768406" cy="1088933"/>
          </a:xfrm>
          <a:prstGeom prst="rect">
            <a:avLst/>
          </a:prstGeom>
          <a:noFill/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Picture 2" descr="podについて解説。 | 30代から始めるプログラミング学習記">
            <a:extLst>
              <a:ext uri="{FF2B5EF4-FFF2-40B4-BE49-F238E27FC236}">
                <a16:creationId xmlns:a16="http://schemas.microsoft.com/office/drawing/2014/main" id="{342BC8A0-D6C1-90D7-2DF3-66E72685D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56" y="5485586"/>
            <a:ext cx="248108" cy="248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0CBE65E-2946-CFF2-5581-FC57E069357E}"/>
              </a:ext>
            </a:extLst>
          </p:cNvPr>
          <p:cNvSpPr txBox="1"/>
          <p:nvPr/>
        </p:nvSpPr>
        <p:spPr>
          <a:xfrm>
            <a:off x="7753574" y="1668582"/>
            <a:ext cx="631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90CACD4-6582-099E-63FC-A031E50CEBB6}"/>
              </a:ext>
            </a:extLst>
          </p:cNvPr>
          <p:cNvSpPr txBox="1"/>
          <p:nvPr/>
        </p:nvSpPr>
        <p:spPr>
          <a:xfrm>
            <a:off x="8234772" y="4129496"/>
            <a:ext cx="3404255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You want to design a pod depending on how you want to scale. You scale at a pod level.</a:t>
            </a:r>
          </a:p>
          <a:p>
            <a:endParaRPr lang="en-US" sz="1050" dirty="0"/>
          </a:p>
          <a:p>
            <a:r>
              <a:rPr lang="en-US" sz="1050" dirty="0"/>
              <a:t>If your desire is to scale the “Auth” container independently with more replicas, then a pod with just that “Auth” container becomes your unit (pod) Whereas, if your objective is to scale all parts (all containers – Auth, Products, Shopping Cart, Card Services, Shipping ) uniformly then what you see in the diagram to the left becomes the pod.</a:t>
            </a:r>
          </a:p>
          <a:p>
            <a:endParaRPr lang="en-US" sz="1050" dirty="0"/>
          </a:p>
          <a:p>
            <a:r>
              <a:rPr lang="en-US" sz="1050" dirty="0"/>
              <a:t>NOTE: Any containers in the same pod will share the same resources and local network.</a:t>
            </a:r>
          </a:p>
        </p:txBody>
      </p:sp>
    </p:spTree>
    <p:extLst>
      <p:ext uri="{BB962C8B-B14F-4D97-AF65-F5344CB8AC3E}">
        <p14:creationId xmlns:p14="http://schemas.microsoft.com/office/powerpoint/2010/main" val="2629033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View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73EFC-3E37-C3F8-EF2A-B3CB01DED4F4}"/>
              </a:ext>
            </a:extLst>
          </p:cNvPr>
          <p:cNvGrpSpPr/>
          <p:nvPr/>
        </p:nvGrpSpPr>
        <p:grpSpPr>
          <a:xfrm>
            <a:off x="4122444" y="191791"/>
            <a:ext cx="2407779" cy="521853"/>
            <a:chOff x="1316182" y="1853248"/>
            <a:chExt cx="2407779" cy="521853"/>
          </a:xfrm>
        </p:grpSpPr>
        <p:pic>
          <p:nvPicPr>
            <p:cNvPr id="1026" name="Picture 2" descr="Folder - Free files and folders icons">
              <a:extLst>
                <a:ext uri="{FF2B5EF4-FFF2-40B4-BE49-F238E27FC236}">
                  <a16:creationId xmlns:a16="http://schemas.microsoft.com/office/drawing/2014/main" id="{CB5B0FBF-C421-B851-E911-BDBB306FF3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182" y="1853248"/>
              <a:ext cx="521853" cy="521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9FEA898-5967-6F74-AD73-40578F6D90DA}"/>
                </a:ext>
              </a:extLst>
            </p:cNvPr>
            <p:cNvSpPr txBox="1"/>
            <p:nvPr/>
          </p:nvSpPr>
          <p:spPr>
            <a:xfrm>
              <a:off x="1922871" y="1996426"/>
              <a:ext cx="18010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projdevcontainers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0011CB7-DBB6-2893-5D74-1E62240564C3}"/>
              </a:ext>
            </a:extLst>
          </p:cNvPr>
          <p:cNvGrpSpPr/>
          <p:nvPr/>
        </p:nvGrpSpPr>
        <p:grpSpPr>
          <a:xfrm>
            <a:off x="4729133" y="2474343"/>
            <a:ext cx="2407779" cy="521853"/>
            <a:chOff x="1316182" y="1853248"/>
            <a:chExt cx="2407779" cy="521853"/>
          </a:xfrm>
        </p:grpSpPr>
        <p:pic>
          <p:nvPicPr>
            <p:cNvPr id="18" name="Picture 2" descr="Folder - Free files and folders icons">
              <a:extLst>
                <a:ext uri="{FF2B5EF4-FFF2-40B4-BE49-F238E27FC236}">
                  <a16:creationId xmlns:a16="http://schemas.microsoft.com/office/drawing/2014/main" id="{3B1ECD9D-B373-6CE3-DE18-B1D09277E6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182" y="1853248"/>
              <a:ext cx="521853" cy="521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0484E2E-13E8-5112-F780-6F05D27F62A0}"/>
                </a:ext>
              </a:extLst>
            </p:cNvPr>
            <p:cNvSpPr txBox="1"/>
            <p:nvPr/>
          </p:nvSpPr>
          <p:spPr>
            <a:xfrm>
              <a:off x="1922871" y="1996426"/>
              <a:ext cx="18010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frontend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DC90FA2-67D2-BF10-E05F-4524BDFC937F}"/>
              </a:ext>
            </a:extLst>
          </p:cNvPr>
          <p:cNvGrpSpPr/>
          <p:nvPr/>
        </p:nvGrpSpPr>
        <p:grpSpPr>
          <a:xfrm>
            <a:off x="4729133" y="3645543"/>
            <a:ext cx="2407779" cy="521853"/>
            <a:chOff x="1316182" y="1853248"/>
            <a:chExt cx="2407779" cy="521853"/>
          </a:xfrm>
        </p:grpSpPr>
        <p:pic>
          <p:nvPicPr>
            <p:cNvPr id="23" name="Picture 2" descr="Folder - Free files and folders icons">
              <a:extLst>
                <a:ext uri="{FF2B5EF4-FFF2-40B4-BE49-F238E27FC236}">
                  <a16:creationId xmlns:a16="http://schemas.microsoft.com/office/drawing/2014/main" id="{A0AA7D9B-1663-1F1E-AAA3-45AC745BF9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182" y="1853248"/>
              <a:ext cx="521853" cy="521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F0AC01-C490-60BE-66DA-9B9B106E1664}"/>
                </a:ext>
              </a:extLst>
            </p:cNvPr>
            <p:cNvSpPr txBox="1"/>
            <p:nvPr/>
          </p:nvSpPr>
          <p:spPr>
            <a:xfrm>
              <a:off x="1922871" y="1996426"/>
              <a:ext cx="18010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middleware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7350A2D-5A61-1B31-CDE6-D557B9B734CC}"/>
              </a:ext>
            </a:extLst>
          </p:cNvPr>
          <p:cNvGrpSpPr/>
          <p:nvPr/>
        </p:nvGrpSpPr>
        <p:grpSpPr>
          <a:xfrm>
            <a:off x="4729133" y="4836286"/>
            <a:ext cx="2407779" cy="521853"/>
            <a:chOff x="1316182" y="1853248"/>
            <a:chExt cx="2407779" cy="521853"/>
          </a:xfrm>
        </p:grpSpPr>
        <p:pic>
          <p:nvPicPr>
            <p:cNvPr id="26" name="Picture 2" descr="Folder - Free files and folders icons">
              <a:extLst>
                <a:ext uri="{FF2B5EF4-FFF2-40B4-BE49-F238E27FC236}">
                  <a16:creationId xmlns:a16="http://schemas.microsoft.com/office/drawing/2014/main" id="{EDA10B97-ECDA-C14A-DF00-4B8D5B7292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182" y="1853248"/>
              <a:ext cx="521853" cy="521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CE455FD-E792-D1F6-D53F-AA62124C9F7C}"/>
                </a:ext>
              </a:extLst>
            </p:cNvPr>
            <p:cNvSpPr txBox="1"/>
            <p:nvPr/>
          </p:nvSpPr>
          <p:spPr>
            <a:xfrm>
              <a:off x="1922871" y="1996426"/>
              <a:ext cx="18010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db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E5E5D69-4314-8020-6767-1AC614818B14}"/>
              </a:ext>
            </a:extLst>
          </p:cNvPr>
          <p:cNvGrpSpPr/>
          <p:nvPr/>
        </p:nvGrpSpPr>
        <p:grpSpPr>
          <a:xfrm>
            <a:off x="4729133" y="861878"/>
            <a:ext cx="2407779" cy="521853"/>
            <a:chOff x="1316182" y="1853248"/>
            <a:chExt cx="2407779" cy="521853"/>
          </a:xfrm>
        </p:grpSpPr>
        <p:pic>
          <p:nvPicPr>
            <p:cNvPr id="30" name="Picture 2" descr="Folder - Free files and folders icons">
              <a:extLst>
                <a:ext uri="{FF2B5EF4-FFF2-40B4-BE49-F238E27FC236}">
                  <a16:creationId xmlns:a16="http://schemas.microsoft.com/office/drawing/2014/main" id="{6AB8C048-0084-636F-2B98-FD98B79FF4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182" y="1853248"/>
              <a:ext cx="521853" cy="521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D6AEC39-DFFC-644D-BC73-9104171333A4}"/>
                </a:ext>
              </a:extLst>
            </p:cNvPr>
            <p:cNvSpPr txBox="1"/>
            <p:nvPr/>
          </p:nvSpPr>
          <p:spPr>
            <a:xfrm>
              <a:off x="1922871" y="1996426"/>
              <a:ext cx="18010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.devcontainer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C9329EA-68A4-1A0F-369F-0EC12943A264}"/>
              </a:ext>
            </a:extLst>
          </p:cNvPr>
          <p:cNvGrpSpPr/>
          <p:nvPr/>
        </p:nvGrpSpPr>
        <p:grpSpPr>
          <a:xfrm>
            <a:off x="5250986" y="1499861"/>
            <a:ext cx="2151654" cy="350564"/>
            <a:chOff x="2444724" y="3161318"/>
            <a:chExt cx="2151654" cy="350564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B1BAA47-830B-880D-5AAA-B9924068D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AD3B619-71CD-3874-CDA8-05B840D306AA}"/>
                </a:ext>
              </a:extLst>
            </p:cNvPr>
            <p:cNvSpPr txBox="1"/>
            <p:nvPr/>
          </p:nvSpPr>
          <p:spPr>
            <a:xfrm>
              <a:off x="2795288" y="3161318"/>
              <a:ext cx="18010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devcontainer.json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76EA7F2-B82D-7D82-D529-7578003BBE3F}"/>
              </a:ext>
            </a:extLst>
          </p:cNvPr>
          <p:cNvGrpSpPr/>
          <p:nvPr/>
        </p:nvGrpSpPr>
        <p:grpSpPr>
          <a:xfrm>
            <a:off x="5250986" y="1987102"/>
            <a:ext cx="2236490" cy="350564"/>
            <a:chOff x="2444724" y="3161318"/>
            <a:chExt cx="2236490" cy="350564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9AF4366-F7B7-7E93-A4E3-4CBB70F5C2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8351D4C-58CD-220A-A2D1-D1A9E0B2663B}"/>
                </a:ext>
              </a:extLst>
            </p:cNvPr>
            <p:cNvSpPr txBox="1"/>
            <p:nvPr/>
          </p:nvSpPr>
          <p:spPr>
            <a:xfrm>
              <a:off x="2795288" y="3161318"/>
              <a:ext cx="1885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docker-compose.json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13529D9-BD2E-FCAC-9611-F48754A031F6}"/>
              </a:ext>
            </a:extLst>
          </p:cNvPr>
          <p:cNvGrpSpPr/>
          <p:nvPr/>
        </p:nvGrpSpPr>
        <p:grpSpPr>
          <a:xfrm>
            <a:off x="5286628" y="3174375"/>
            <a:ext cx="1345400" cy="350564"/>
            <a:chOff x="2444724" y="3161318"/>
            <a:chExt cx="1345400" cy="350564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0E6F85F-E310-7B93-70FB-1E0AE2701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8899398-ABCC-573B-3E61-E96CE0926FAC}"/>
                </a:ext>
              </a:extLst>
            </p:cNvPr>
            <p:cNvSpPr txBox="1"/>
            <p:nvPr/>
          </p:nvSpPr>
          <p:spPr>
            <a:xfrm>
              <a:off x="2795288" y="3161318"/>
              <a:ext cx="9948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dockerfile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7A1AD8A-1BB1-2C45-AB32-DB41EAD12465}"/>
              </a:ext>
            </a:extLst>
          </p:cNvPr>
          <p:cNvGrpSpPr/>
          <p:nvPr/>
        </p:nvGrpSpPr>
        <p:grpSpPr>
          <a:xfrm>
            <a:off x="5282052" y="4329502"/>
            <a:ext cx="1277334" cy="350564"/>
            <a:chOff x="2444724" y="3161318"/>
            <a:chExt cx="1277334" cy="350564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03DBA3BD-0E37-59D1-205D-56F66F91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9346A5E-F6FC-29F8-0A1F-2DC3786A6598}"/>
                </a:ext>
              </a:extLst>
            </p:cNvPr>
            <p:cNvSpPr txBox="1"/>
            <p:nvPr/>
          </p:nvSpPr>
          <p:spPr>
            <a:xfrm>
              <a:off x="2795288" y="3161318"/>
              <a:ext cx="9267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dockerfile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0A1EEB8-E6BB-05A1-214B-AF860DCD42EE}"/>
              </a:ext>
            </a:extLst>
          </p:cNvPr>
          <p:cNvGrpSpPr/>
          <p:nvPr/>
        </p:nvGrpSpPr>
        <p:grpSpPr>
          <a:xfrm>
            <a:off x="5282052" y="5495002"/>
            <a:ext cx="1349976" cy="350564"/>
            <a:chOff x="2444724" y="3161318"/>
            <a:chExt cx="1349976" cy="350564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61FB6F75-BE47-866C-0740-362EF5394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41C939E-EF68-1497-B2E0-33AE8945E24F}"/>
                </a:ext>
              </a:extLst>
            </p:cNvPr>
            <p:cNvSpPr txBox="1"/>
            <p:nvPr/>
          </p:nvSpPr>
          <p:spPr>
            <a:xfrm>
              <a:off x="2795288" y="3161318"/>
              <a:ext cx="9994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dockerfile</a:t>
              </a:r>
            </a:p>
          </p:txBody>
        </p:sp>
      </p:grp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2FA7A919-777A-CF20-C2E0-C958FD1A8F1E}"/>
              </a:ext>
            </a:extLst>
          </p:cNvPr>
          <p:cNvCxnSpPr>
            <a:cxnSpLocks/>
            <a:stCxn id="61" idx="3"/>
            <a:endCxn id="41" idx="3"/>
          </p:cNvCxnSpPr>
          <p:nvPr/>
        </p:nvCxnSpPr>
        <p:spPr>
          <a:xfrm rot="5400000">
            <a:off x="6448227" y="2376394"/>
            <a:ext cx="1120282" cy="75268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AE8C11D1-83D4-9678-8ABE-6CBCA27157BF}"/>
              </a:ext>
            </a:extLst>
          </p:cNvPr>
          <p:cNvCxnSpPr>
            <a:cxnSpLocks/>
            <a:stCxn id="61" idx="4"/>
            <a:endCxn id="44" idx="3"/>
          </p:cNvCxnSpPr>
          <p:nvPr/>
        </p:nvCxnSpPr>
        <p:spPr>
          <a:xfrm rot="5400000">
            <a:off x="5876223" y="2900289"/>
            <a:ext cx="2250877" cy="88454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E8EC779-25BA-FD6B-3E34-49B9B176C227}"/>
              </a:ext>
            </a:extLst>
          </p:cNvPr>
          <p:cNvCxnSpPr>
            <a:cxnSpLocks/>
            <a:stCxn id="61" idx="5"/>
            <a:endCxn id="47" idx="3"/>
          </p:cNvCxnSpPr>
          <p:nvPr/>
        </p:nvCxnSpPr>
        <p:spPr>
          <a:xfrm rot="5400000">
            <a:off x="5347141" y="3477480"/>
            <a:ext cx="3440909" cy="87113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F694CF4C-C066-2B1A-FDEF-45A6F37EF9C3}"/>
              </a:ext>
            </a:extLst>
          </p:cNvPr>
          <p:cNvSpPr/>
          <p:nvPr/>
        </p:nvSpPr>
        <p:spPr>
          <a:xfrm>
            <a:off x="7360176" y="2049607"/>
            <a:ext cx="167518" cy="16751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F8FFA6B3-053B-3136-5240-D723EC403CEA}"/>
              </a:ext>
            </a:extLst>
          </p:cNvPr>
          <p:cNvSpPr txBox="1"/>
          <p:nvPr/>
        </p:nvSpPr>
        <p:spPr>
          <a:xfrm>
            <a:off x="5668561" y="3393057"/>
            <a:ext cx="427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636A692D-4D37-DD56-3F5C-BB4B2711D047}"/>
              </a:ext>
            </a:extLst>
          </p:cNvPr>
          <p:cNvSpPr txBox="1"/>
          <p:nvPr/>
        </p:nvSpPr>
        <p:spPr>
          <a:xfrm>
            <a:off x="5668561" y="4539067"/>
            <a:ext cx="427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029" name="Left Arrow 1028">
            <a:extLst>
              <a:ext uri="{FF2B5EF4-FFF2-40B4-BE49-F238E27FC236}">
                <a16:creationId xmlns:a16="http://schemas.microsoft.com/office/drawing/2014/main" id="{4A35BE7B-E9FE-3930-92EA-9AD75529DEB9}"/>
              </a:ext>
            </a:extLst>
          </p:cNvPr>
          <p:cNvSpPr/>
          <p:nvPr/>
        </p:nvSpPr>
        <p:spPr>
          <a:xfrm>
            <a:off x="6247517" y="424343"/>
            <a:ext cx="2327523" cy="161773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24BB78CB-6C2E-7D19-AEE5-2F60D4FBF3CF}"/>
              </a:ext>
            </a:extLst>
          </p:cNvPr>
          <p:cNvSpPr txBox="1"/>
          <p:nvPr/>
        </p:nvSpPr>
        <p:spPr>
          <a:xfrm>
            <a:off x="8575040" y="366729"/>
            <a:ext cx="1605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root-project</a:t>
            </a:r>
          </a:p>
        </p:txBody>
      </p: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2D5305FE-39B7-288F-A07E-2D1F80AA0002}"/>
              </a:ext>
            </a:extLst>
          </p:cNvPr>
          <p:cNvGrpSpPr/>
          <p:nvPr/>
        </p:nvGrpSpPr>
        <p:grpSpPr>
          <a:xfrm>
            <a:off x="6247517" y="2594429"/>
            <a:ext cx="4440803" cy="276999"/>
            <a:chOff x="6247517" y="2594429"/>
            <a:chExt cx="4440803" cy="276999"/>
          </a:xfrm>
        </p:grpSpPr>
        <p:sp>
          <p:nvSpPr>
            <p:cNvPr id="1032" name="Left Arrow 1031">
              <a:extLst>
                <a:ext uri="{FF2B5EF4-FFF2-40B4-BE49-F238E27FC236}">
                  <a16:creationId xmlns:a16="http://schemas.microsoft.com/office/drawing/2014/main" id="{C24A06ED-A0B6-50FD-2C29-E764B47AD55F}"/>
                </a:ext>
              </a:extLst>
            </p:cNvPr>
            <p:cNvSpPr/>
            <p:nvPr/>
          </p:nvSpPr>
          <p:spPr>
            <a:xfrm>
              <a:off x="6247517" y="2662913"/>
              <a:ext cx="2327523" cy="161773"/>
            </a:xfrm>
            <a:prstGeom prst="leftArrow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TextBox 1032">
              <a:extLst>
                <a:ext uri="{FF2B5EF4-FFF2-40B4-BE49-F238E27FC236}">
                  <a16:creationId xmlns:a16="http://schemas.microsoft.com/office/drawing/2014/main" id="{F61ED839-2424-89DB-224A-C4667162F491}"/>
                </a:ext>
              </a:extLst>
            </p:cNvPr>
            <p:cNvSpPr txBox="1"/>
            <p:nvPr/>
          </p:nvSpPr>
          <p:spPr>
            <a:xfrm>
              <a:off x="8575040" y="2594429"/>
              <a:ext cx="21132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sub-project: </a:t>
              </a:r>
              <a:r>
                <a:rPr lang="en-US" sz="12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frontend</a:t>
              </a:r>
            </a:p>
          </p:txBody>
        </p:sp>
      </p:grp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F8B70957-2EC9-5FB8-347D-2DE95AD822F6}"/>
              </a:ext>
            </a:extLst>
          </p:cNvPr>
          <p:cNvGrpSpPr/>
          <p:nvPr/>
        </p:nvGrpSpPr>
        <p:grpSpPr>
          <a:xfrm>
            <a:off x="6354639" y="3774547"/>
            <a:ext cx="4333681" cy="276999"/>
            <a:chOff x="6247518" y="2583804"/>
            <a:chExt cx="4333681" cy="276999"/>
          </a:xfrm>
        </p:grpSpPr>
        <p:sp>
          <p:nvSpPr>
            <p:cNvPr id="1036" name="Left Arrow 1035">
              <a:extLst>
                <a:ext uri="{FF2B5EF4-FFF2-40B4-BE49-F238E27FC236}">
                  <a16:creationId xmlns:a16="http://schemas.microsoft.com/office/drawing/2014/main" id="{BFA93B5E-C752-250B-02B2-BE4E70F90D9D}"/>
                </a:ext>
              </a:extLst>
            </p:cNvPr>
            <p:cNvSpPr/>
            <p:nvPr/>
          </p:nvSpPr>
          <p:spPr>
            <a:xfrm>
              <a:off x="6247518" y="2662913"/>
              <a:ext cx="2220402" cy="132917"/>
            </a:xfrm>
            <a:prstGeom prst="leftArrow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42F159ED-1402-4F43-44AC-649F8D38147E}"/>
                </a:ext>
              </a:extLst>
            </p:cNvPr>
            <p:cNvSpPr txBox="1"/>
            <p:nvPr/>
          </p:nvSpPr>
          <p:spPr>
            <a:xfrm>
              <a:off x="8467919" y="2583804"/>
              <a:ext cx="21132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sub-project: </a:t>
              </a:r>
              <a:r>
                <a:rPr lang="en-US" sz="12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middleware</a:t>
              </a:r>
            </a:p>
          </p:txBody>
        </p:sp>
      </p:grpSp>
      <p:grpSp>
        <p:nvGrpSpPr>
          <p:cNvPr id="1038" name="Group 1037">
            <a:extLst>
              <a:ext uri="{FF2B5EF4-FFF2-40B4-BE49-F238E27FC236}">
                <a16:creationId xmlns:a16="http://schemas.microsoft.com/office/drawing/2014/main" id="{415AF505-A43D-A617-2BCE-EA8E9C033EC5}"/>
              </a:ext>
            </a:extLst>
          </p:cNvPr>
          <p:cNvGrpSpPr/>
          <p:nvPr/>
        </p:nvGrpSpPr>
        <p:grpSpPr>
          <a:xfrm>
            <a:off x="5882280" y="4960920"/>
            <a:ext cx="4806040" cy="276999"/>
            <a:chOff x="6247517" y="2594429"/>
            <a:chExt cx="4806040" cy="276999"/>
          </a:xfrm>
        </p:grpSpPr>
        <p:sp>
          <p:nvSpPr>
            <p:cNvPr id="1039" name="Left Arrow 1038">
              <a:extLst>
                <a:ext uri="{FF2B5EF4-FFF2-40B4-BE49-F238E27FC236}">
                  <a16:creationId xmlns:a16="http://schemas.microsoft.com/office/drawing/2014/main" id="{0A8827BC-EA5F-FEB2-9224-8BE00474748F}"/>
                </a:ext>
              </a:extLst>
            </p:cNvPr>
            <p:cNvSpPr/>
            <p:nvPr/>
          </p:nvSpPr>
          <p:spPr>
            <a:xfrm>
              <a:off x="6247517" y="2662913"/>
              <a:ext cx="2692760" cy="178393"/>
            </a:xfrm>
            <a:prstGeom prst="leftArrow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0" name="TextBox 1039">
              <a:extLst>
                <a:ext uri="{FF2B5EF4-FFF2-40B4-BE49-F238E27FC236}">
                  <a16:creationId xmlns:a16="http://schemas.microsoft.com/office/drawing/2014/main" id="{6D1637F4-FCE7-58C6-D30A-F5967663767D}"/>
                </a:ext>
              </a:extLst>
            </p:cNvPr>
            <p:cNvSpPr txBox="1"/>
            <p:nvPr/>
          </p:nvSpPr>
          <p:spPr>
            <a:xfrm>
              <a:off x="8940277" y="2594429"/>
              <a:ext cx="21132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sub-project: </a:t>
              </a:r>
              <a:r>
                <a:rPr lang="en-US" sz="12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db</a:t>
              </a:r>
            </a:p>
          </p:txBody>
        </p: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7276B9E4-A573-9E78-8DFD-12AAE115F8D9}"/>
              </a:ext>
            </a:extLst>
          </p:cNvPr>
          <p:cNvGrpSpPr/>
          <p:nvPr/>
        </p:nvGrpSpPr>
        <p:grpSpPr>
          <a:xfrm>
            <a:off x="5298054" y="6054718"/>
            <a:ext cx="2229640" cy="350564"/>
            <a:chOff x="2444724" y="3161318"/>
            <a:chExt cx="2229640" cy="350564"/>
          </a:xfrm>
        </p:grpSpPr>
        <p:pic>
          <p:nvPicPr>
            <p:cNvPr id="1042" name="Picture 1041">
              <a:extLst>
                <a:ext uri="{FF2B5EF4-FFF2-40B4-BE49-F238E27FC236}">
                  <a16:creationId xmlns:a16="http://schemas.microsoft.com/office/drawing/2014/main" id="{4714AA0C-A7F4-3065-B74F-B99E50128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1043" name="TextBox 1042">
              <a:extLst>
                <a:ext uri="{FF2B5EF4-FFF2-40B4-BE49-F238E27FC236}">
                  <a16:creationId xmlns:a16="http://schemas.microsoft.com/office/drawing/2014/main" id="{430937EB-60AF-534B-AD1C-CB6E5F973A4F}"/>
                </a:ext>
              </a:extLst>
            </p:cNvPr>
            <p:cNvSpPr txBox="1"/>
            <p:nvPr/>
          </p:nvSpPr>
          <p:spPr>
            <a:xfrm>
              <a:off x="2795288" y="3161318"/>
              <a:ext cx="18790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database-primer.sql</a:t>
              </a:r>
            </a:p>
          </p:txBody>
        </p:sp>
      </p:grpSp>
      <p:cxnSp>
        <p:nvCxnSpPr>
          <p:cNvPr id="1045" name="Straight Connector 1044">
            <a:extLst>
              <a:ext uri="{FF2B5EF4-FFF2-40B4-BE49-F238E27FC236}">
                <a16:creationId xmlns:a16="http://schemas.microsoft.com/office/drawing/2014/main" id="{5980AD1A-CE85-41F9-991C-211F93F307E4}"/>
              </a:ext>
            </a:extLst>
          </p:cNvPr>
          <p:cNvCxnSpPr>
            <a:stCxn id="1026" idx="2"/>
          </p:cNvCxnSpPr>
          <p:nvPr/>
        </p:nvCxnSpPr>
        <p:spPr>
          <a:xfrm flipH="1">
            <a:off x="4378960" y="713644"/>
            <a:ext cx="4411" cy="449415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47" name="Straight Connector 1046">
            <a:extLst>
              <a:ext uri="{FF2B5EF4-FFF2-40B4-BE49-F238E27FC236}">
                <a16:creationId xmlns:a16="http://schemas.microsoft.com/office/drawing/2014/main" id="{3F50C6C1-C0A7-FC2F-5501-71BC58AE2E4A}"/>
              </a:ext>
            </a:extLst>
          </p:cNvPr>
          <p:cNvCxnSpPr>
            <a:stCxn id="30" idx="1"/>
          </p:cNvCxnSpPr>
          <p:nvPr/>
        </p:nvCxnSpPr>
        <p:spPr>
          <a:xfrm flipH="1" flipV="1">
            <a:off x="4378960" y="1117600"/>
            <a:ext cx="350173" cy="5205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48" name="Straight Connector 1047">
            <a:extLst>
              <a:ext uri="{FF2B5EF4-FFF2-40B4-BE49-F238E27FC236}">
                <a16:creationId xmlns:a16="http://schemas.microsoft.com/office/drawing/2014/main" id="{752160B8-01BD-8C03-C929-92B2289D641D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4378960" y="2732928"/>
            <a:ext cx="350173" cy="234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52" name="Straight Connector 1051">
            <a:extLst>
              <a:ext uri="{FF2B5EF4-FFF2-40B4-BE49-F238E27FC236}">
                <a16:creationId xmlns:a16="http://schemas.microsoft.com/office/drawing/2014/main" id="{1C3B40D4-1272-F7F0-505B-691C4813489F}"/>
              </a:ext>
            </a:extLst>
          </p:cNvPr>
          <p:cNvCxnSpPr>
            <a:cxnSpLocks/>
          </p:cNvCxnSpPr>
          <p:nvPr/>
        </p:nvCxnSpPr>
        <p:spPr>
          <a:xfrm flipH="1" flipV="1">
            <a:off x="4398112" y="3982721"/>
            <a:ext cx="350173" cy="234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35794A38-4147-EE48-E873-350D25C542B0}"/>
              </a:ext>
            </a:extLst>
          </p:cNvPr>
          <p:cNvCxnSpPr>
            <a:cxnSpLocks/>
          </p:cNvCxnSpPr>
          <p:nvPr/>
        </p:nvCxnSpPr>
        <p:spPr>
          <a:xfrm flipH="1" flipV="1">
            <a:off x="4398783" y="5200428"/>
            <a:ext cx="350173" cy="234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54" name="Straight Connector 1053">
            <a:extLst>
              <a:ext uri="{FF2B5EF4-FFF2-40B4-BE49-F238E27FC236}">
                <a16:creationId xmlns:a16="http://schemas.microsoft.com/office/drawing/2014/main" id="{BDB13E58-819C-A08A-B91A-62466175730C}"/>
              </a:ext>
            </a:extLst>
          </p:cNvPr>
          <p:cNvCxnSpPr>
            <a:cxnSpLocks/>
          </p:cNvCxnSpPr>
          <p:nvPr/>
        </p:nvCxnSpPr>
        <p:spPr>
          <a:xfrm>
            <a:off x="4992493" y="1398466"/>
            <a:ext cx="0" cy="865635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56" name="Straight Connector 1055">
            <a:extLst>
              <a:ext uri="{FF2B5EF4-FFF2-40B4-BE49-F238E27FC236}">
                <a16:creationId xmlns:a16="http://schemas.microsoft.com/office/drawing/2014/main" id="{1F026A9E-4D5B-BCB3-BD4C-7CB9EC4AA197}"/>
              </a:ext>
            </a:extLst>
          </p:cNvPr>
          <p:cNvCxnSpPr>
            <a:cxnSpLocks/>
          </p:cNvCxnSpPr>
          <p:nvPr/>
        </p:nvCxnSpPr>
        <p:spPr>
          <a:xfrm flipH="1" flipV="1">
            <a:off x="4998299" y="1697143"/>
            <a:ext cx="350173" cy="234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57" name="Straight Connector 1056">
            <a:extLst>
              <a:ext uri="{FF2B5EF4-FFF2-40B4-BE49-F238E27FC236}">
                <a16:creationId xmlns:a16="http://schemas.microsoft.com/office/drawing/2014/main" id="{9D1D65A6-3AD7-B294-EBE0-32377CB720B5}"/>
              </a:ext>
            </a:extLst>
          </p:cNvPr>
          <p:cNvCxnSpPr>
            <a:cxnSpLocks/>
          </p:cNvCxnSpPr>
          <p:nvPr/>
        </p:nvCxnSpPr>
        <p:spPr>
          <a:xfrm flipH="1">
            <a:off x="4990059" y="2260716"/>
            <a:ext cx="35114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58" name="Straight Connector 1057">
            <a:extLst>
              <a:ext uri="{FF2B5EF4-FFF2-40B4-BE49-F238E27FC236}">
                <a16:creationId xmlns:a16="http://schemas.microsoft.com/office/drawing/2014/main" id="{D2BF8365-27B6-FEF1-D7BC-B8377D586669}"/>
              </a:ext>
            </a:extLst>
          </p:cNvPr>
          <p:cNvCxnSpPr>
            <a:cxnSpLocks/>
          </p:cNvCxnSpPr>
          <p:nvPr/>
        </p:nvCxnSpPr>
        <p:spPr>
          <a:xfrm>
            <a:off x="5004820" y="2982210"/>
            <a:ext cx="0" cy="29867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59" name="Straight Connector 1058">
            <a:extLst>
              <a:ext uri="{FF2B5EF4-FFF2-40B4-BE49-F238E27FC236}">
                <a16:creationId xmlns:a16="http://schemas.microsoft.com/office/drawing/2014/main" id="{6EF29E07-42B8-CC3E-ED71-EA0156726645}"/>
              </a:ext>
            </a:extLst>
          </p:cNvPr>
          <p:cNvCxnSpPr>
            <a:cxnSpLocks/>
          </p:cNvCxnSpPr>
          <p:nvPr/>
        </p:nvCxnSpPr>
        <p:spPr>
          <a:xfrm flipH="1" flipV="1">
            <a:off x="5010626" y="3280887"/>
            <a:ext cx="350173" cy="234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5" name="Straight Connector 1064">
            <a:extLst>
              <a:ext uri="{FF2B5EF4-FFF2-40B4-BE49-F238E27FC236}">
                <a16:creationId xmlns:a16="http://schemas.microsoft.com/office/drawing/2014/main" id="{6AF397EB-D1ED-F7F2-E648-0A01FFAE7CC9}"/>
              </a:ext>
            </a:extLst>
          </p:cNvPr>
          <p:cNvCxnSpPr>
            <a:cxnSpLocks/>
          </p:cNvCxnSpPr>
          <p:nvPr/>
        </p:nvCxnSpPr>
        <p:spPr>
          <a:xfrm>
            <a:off x="5004820" y="5374561"/>
            <a:ext cx="0" cy="865635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6" name="Straight Connector 1065">
            <a:extLst>
              <a:ext uri="{FF2B5EF4-FFF2-40B4-BE49-F238E27FC236}">
                <a16:creationId xmlns:a16="http://schemas.microsoft.com/office/drawing/2014/main" id="{7226E0F8-162A-F2FA-FFE3-B3A4A970E5C1}"/>
              </a:ext>
            </a:extLst>
          </p:cNvPr>
          <p:cNvCxnSpPr>
            <a:cxnSpLocks/>
          </p:cNvCxnSpPr>
          <p:nvPr/>
        </p:nvCxnSpPr>
        <p:spPr>
          <a:xfrm flipH="1" flipV="1">
            <a:off x="5010626" y="5673238"/>
            <a:ext cx="350173" cy="234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7" name="Straight Connector 1066">
            <a:extLst>
              <a:ext uri="{FF2B5EF4-FFF2-40B4-BE49-F238E27FC236}">
                <a16:creationId xmlns:a16="http://schemas.microsoft.com/office/drawing/2014/main" id="{3EFC7D74-8BF0-6556-9A29-85EAF6A7CE96}"/>
              </a:ext>
            </a:extLst>
          </p:cNvPr>
          <p:cNvCxnSpPr>
            <a:cxnSpLocks/>
          </p:cNvCxnSpPr>
          <p:nvPr/>
        </p:nvCxnSpPr>
        <p:spPr>
          <a:xfrm flipH="1">
            <a:off x="5002386" y="6236811"/>
            <a:ext cx="35114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5CB1A20E-5D86-D2F0-7003-F489A83E2762}"/>
              </a:ext>
            </a:extLst>
          </p:cNvPr>
          <p:cNvCxnSpPr>
            <a:cxnSpLocks/>
          </p:cNvCxnSpPr>
          <p:nvPr/>
        </p:nvCxnSpPr>
        <p:spPr>
          <a:xfrm>
            <a:off x="4994825" y="4189190"/>
            <a:ext cx="0" cy="29867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9" name="Straight Connector 1068">
            <a:extLst>
              <a:ext uri="{FF2B5EF4-FFF2-40B4-BE49-F238E27FC236}">
                <a16:creationId xmlns:a16="http://schemas.microsoft.com/office/drawing/2014/main" id="{8D55C45C-B0A8-F947-DDD0-D421696E283A}"/>
              </a:ext>
            </a:extLst>
          </p:cNvPr>
          <p:cNvCxnSpPr>
            <a:cxnSpLocks/>
          </p:cNvCxnSpPr>
          <p:nvPr/>
        </p:nvCxnSpPr>
        <p:spPr>
          <a:xfrm flipH="1" flipV="1">
            <a:off x="5000631" y="4487867"/>
            <a:ext cx="350173" cy="234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70" name="TextBox 1069">
            <a:extLst>
              <a:ext uri="{FF2B5EF4-FFF2-40B4-BE49-F238E27FC236}">
                <a16:creationId xmlns:a16="http://schemas.microsoft.com/office/drawing/2014/main" id="{D4DC002F-B077-56AE-A4BC-3AECECE5BBF8}"/>
              </a:ext>
            </a:extLst>
          </p:cNvPr>
          <p:cNvSpPr txBox="1"/>
          <p:nvPr/>
        </p:nvSpPr>
        <p:spPr>
          <a:xfrm>
            <a:off x="4272160" y="456602"/>
            <a:ext cx="436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GIT</a:t>
            </a:r>
          </a:p>
        </p:txBody>
      </p:sp>
      <p:sp>
        <p:nvSpPr>
          <p:cNvPr id="1071" name="TextBox 1070">
            <a:extLst>
              <a:ext uri="{FF2B5EF4-FFF2-40B4-BE49-F238E27FC236}">
                <a16:creationId xmlns:a16="http://schemas.microsoft.com/office/drawing/2014/main" id="{04C97678-013D-A57A-6AB1-B1C3C8D7F73B}"/>
              </a:ext>
            </a:extLst>
          </p:cNvPr>
          <p:cNvSpPr txBox="1"/>
          <p:nvPr/>
        </p:nvSpPr>
        <p:spPr>
          <a:xfrm>
            <a:off x="4890312" y="2732969"/>
            <a:ext cx="436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GIT</a:t>
            </a:r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DF2D0662-F738-2D23-071F-CA7DD75A45AD}"/>
              </a:ext>
            </a:extLst>
          </p:cNvPr>
          <p:cNvSpPr txBox="1"/>
          <p:nvPr/>
        </p:nvSpPr>
        <p:spPr>
          <a:xfrm>
            <a:off x="4900962" y="3910997"/>
            <a:ext cx="436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GIT</a:t>
            </a:r>
          </a:p>
        </p:txBody>
      </p:sp>
      <p:sp>
        <p:nvSpPr>
          <p:cNvPr id="1073" name="TextBox 1072">
            <a:extLst>
              <a:ext uri="{FF2B5EF4-FFF2-40B4-BE49-F238E27FC236}">
                <a16:creationId xmlns:a16="http://schemas.microsoft.com/office/drawing/2014/main" id="{24A04749-DB7C-5D58-4644-FDF305A15EEA}"/>
              </a:ext>
            </a:extLst>
          </p:cNvPr>
          <p:cNvSpPr txBox="1"/>
          <p:nvPr/>
        </p:nvSpPr>
        <p:spPr>
          <a:xfrm>
            <a:off x="4911592" y="5099429"/>
            <a:ext cx="436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GIT</a:t>
            </a:r>
          </a:p>
        </p:txBody>
      </p:sp>
      <p:grpSp>
        <p:nvGrpSpPr>
          <p:cNvPr id="1074" name="Group 1073">
            <a:extLst>
              <a:ext uri="{FF2B5EF4-FFF2-40B4-BE49-F238E27FC236}">
                <a16:creationId xmlns:a16="http://schemas.microsoft.com/office/drawing/2014/main" id="{E59A6D39-571B-C460-127E-E42409922ADB}"/>
              </a:ext>
            </a:extLst>
          </p:cNvPr>
          <p:cNvGrpSpPr/>
          <p:nvPr/>
        </p:nvGrpSpPr>
        <p:grpSpPr>
          <a:xfrm>
            <a:off x="7443935" y="640985"/>
            <a:ext cx="2407779" cy="521853"/>
            <a:chOff x="1316182" y="1853248"/>
            <a:chExt cx="2407779" cy="521853"/>
          </a:xfrm>
        </p:grpSpPr>
        <p:pic>
          <p:nvPicPr>
            <p:cNvPr id="1075" name="Picture 2" descr="Folder - Free files and folders icons">
              <a:extLst>
                <a:ext uri="{FF2B5EF4-FFF2-40B4-BE49-F238E27FC236}">
                  <a16:creationId xmlns:a16="http://schemas.microsoft.com/office/drawing/2014/main" id="{1688787F-2071-721E-70B2-6FE7844963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182" y="1853248"/>
              <a:ext cx="521853" cy="521853"/>
            </a:xfrm>
            <a:prstGeom prst="rect">
              <a:avLst/>
            </a:prstGeom>
            <a:noFill/>
            <a:ln w="28575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76" name="TextBox 1075">
              <a:extLst>
                <a:ext uri="{FF2B5EF4-FFF2-40B4-BE49-F238E27FC236}">
                  <a16:creationId xmlns:a16="http://schemas.microsoft.com/office/drawing/2014/main" id="{938FBBA2-C45C-27B6-4A0C-777E7986E450}"/>
                </a:ext>
              </a:extLst>
            </p:cNvPr>
            <p:cNvSpPr txBox="1"/>
            <p:nvPr/>
          </p:nvSpPr>
          <p:spPr>
            <a:xfrm>
              <a:off x="1922871" y="1996426"/>
              <a:ext cx="1801090" cy="276999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kubernetes</a:t>
              </a:r>
            </a:p>
          </p:txBody>
        </p:sp>
      </p:grpSp>
      <p:cxnSp>
        <p:nvCxnSpPr>
          <p:cNvPr id="1078" name="Straight Arrow Connector 1077">
            <a:extLst>
              <a:ext uri="{FF2B5EF4-FFF2-40B4-BE49-F238E27FC236}">
                <a16:creationId xmlns:a16="http://schemas.microsoft.com/office/drawing/2014/main" id="{0D828053-23FA-E9B6-ACDA-39C990DF4887}"/>
              </a:ext>
            </a:extLst>
          </p:cNvPr>
          <p:cNvCxnSpPr/>
          <p:nvPr/>
        </p:nvCxnSpPr>
        <p:spPr>
          <a:xfrm flipH="1">
            <a:off x="5689191" y="922662"/>
            <a:ext cx="1710644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96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8" name="Straight Connector 1097">
            <a:extLst>
              <a:ext uri="{FF2B5EF4-FFF2-40B4-BE49-F238E27FC236}">
                <a16:creationId xmlns:a16="http://schemas.microsoft.com/office/drawing/2014/main" id="{32FC2676-47FE-C348-B56A-9D7C8F9E8D9D}"/>
              </a:ext>
            </a:extLst>
          </p:cNvPr>
          <p:cNvCxnSpPr/>
          <p:nvPr/>
        </p:nvCxnSpPr>
        <p:spPr>
          <a:xfrm>
            <a:off x="6558197" y="1590905"/>
            <a:ext cx="0" cy="501975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41" y="452718"/>
            <a:ext cx="11377534" cy="1400530"/>
          </a:xfrm>
        </p:spPr>
        <p:txBody>
          <a:bodyPr/>
          <a:lstStyle/>
          <a:p>
            <a:r>
              <a:rPr lang="en-US" dirty="0"/>
              <a:t>Container Image Env Diffs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FA7589-A8E8-04BC-DBB1-B1F5E210CF7B}"/>
              </a:ext>
            </a:extLst>
          </p:cNvPr>
          <p:cNvSpPr/>
          <p:nvPr/>
        </p:nvSpPr>
        <p:spPr>
          <a:xfrm>
            <a:off x="89941" y="1349115"/>
            <a:ext cx="11744794" cy="207988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7BC2641-C71C-BF5F-8007-616A9A658EFA}"/>
              </a:ext>
            </a:extLst>
          </p:cNvPr>
          <p:cNvGrpSpPr/>
          <p:nvPr/>
        </p:nvGrpSpPr>
        <p:grpSpPr>
          <a:xfrm>
            <a:off x="166997" y="1556673"/>
            <a:ext cx="2902989" cy="1664768"/>
            <a:chOff x="3284951" y="1440861"/>
            <a:chExt cx="2902989" cy="166476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EB36D4-3C2B-CF75-55E6-EDF4688AFB9D}"/>
                </a:ext>
              </a:extLst>
            </p:cNvPr>
            <p:cNvSpPr/>
            <p:nvPr/>
          </p:nvSpPr>
          <p:spPr>
            <a:xfrm>
              <a:off x="3284951" y="1463744"/>
              <a:ext cx="2902989" cy="1641885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rgbClr val="FFC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23E59DD-8225-E0B2-182C-F6C2E58073AA}"/>
                </a:ext>
              </a:extLst>
            </p:cNvPr>
            <p:cNvSpPr/>
            <p:nvPr/>
          </p:nvSpPr>
          <p:spPr>
            <a:xfrm>
              <a:off x="3284951" y="1440861"/>
              <a:ext cx="2902989" cy="319926"/>
            </a:xfrm>
            <a:prstGeom prst="rect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Python Flask Container Image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A802543-55FB-ACAB-E48E-0078651D3754}"/>
                </a:ext>
              </a:extLst>
            </p:cNvPr>
            <p:cNvSpPr txBox="1"/>
            <p:nvPr/>
          </p:nvSpPr>
          <p:spPr>
            <a:xfrm>
              <a:off x="4182726" y="1876131"/>
              <a:ext cx="125870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Python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Pip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Flask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Jinja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Werkzeug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Etc.</a:t>
              </a:r>
            </a:p>
          </p:txBody>
        </p: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A509E52-CB7F-2044-2E27-C137314724A6}"/>
              </a:ext>
            </a:extLst>
          </p:cNvPr>
          <p:cNvSpPr/>
          <p:nvPr/>
        </p:nvSpPr>
        <p:spPr>
          <a:xfrm>
            <a:off x="4467648" y="1195098"/>
            <a:ext cx="2693747" cy="2935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Rockwell" panose="02060603020205020403" pitchFamily="18" charset="77"/>
              </a:rPr>
              <a:t>✼</a:t>
            </a:r>
            <a:r>
              <a:rPr lang="en-US" b="1" dirty="0">
                <a:latin typeface="Rockwell" panose="02060603020205020403" pitchFamily="18" charset="77"/>
              </a:rPr>
              <a:t> DEVELOPMENT </a:t>
            </a:r>
            <a:r>
              <a:rPr lang="en-US" b="1" dirty="0">
                <a:solidFill>
                  <a:srgbClr val="FFFF00"/>
                </a:solidFill>
                <a:latin typeface="Rockwell" panose="02060603020205020403" pitchFamily="18" charset="77"/>
              </a:rPr>
              <a:t>✼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3D450C7-70A7-A861-36D3-BDA321D6EE7E}"/>
              </a:ext>
            </a:extLst>
          </p:cNvPr>
          <p:cNvGrpSpPr/>
          <p:nvPr/>
        </p:nvGrpSpPr>
        <p:grpSpPr>
          <a:xfrm>
            <a:off x="3276509" y="1556935"/>
            <a:ext cx="3169261" cy="1664768"/>
            <a:chOff x="3284951" y="1440861"/>
            <a:chExt cx="2692833" cy="166476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1E38061-2DC5-5213-CD14-151C8C602937}"/>
                </a:ext>
              </a:extLst>
            </p:cNvPr>
            <p:cNvSpPr/>
            <p:nvPr/>
          </p:nvSpPr>
          <p:spPr>
            <a:xfrm>
              <a:off x="3284951" y="1463744"/>
              <a:ext cx="2692833" cy="1641885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rgbClr val="FFC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44223F5-A3D2-3EEF-BDD8-3EAB422B3D03}"/>
                </a:ext>
              </a:extLst>
            </p:cNvPr>
            <p:cNvSpPr/>
            <p:nvPr/>
          </p:nvSpPr>
          <p:spPr>
            <a:xfrm>
              <a:off x="3284951" y="1440861"/>
              <a:ext cx="2692833" cy="319926"/>
            </a:xfrm>
            <a:prstGeom prst="rect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Python FastAPI Container Image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D632816-3364-BB7C-0AF3-B555E7101E1B}"/>
                </a:ext>
              </a:extLst>
            </p:cNvPr>
            <p:cNvSpPr txBox="1"/>
            <p:nvPr/>
          </p:nvSpPr>
          <p:spPr>
            <a:xfrm>
              <a:off x="4182726" y="1876131"/>
              <a:ext cx="125870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Python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Pip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FastAPI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Etc.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4EE8461-9745-358A-6998-464171A98A59}"/>
              </a:ext>
            </a:extLst>
          </p:cNvPr>
          <p:cNvGrpSpPr/>
          <p:nvPr/>
        </p:nvGrpSpPr>
        <p:grpSpPr>
          <a:xfrm>
            <a:off x="6631639" y="1569770"/>
            <a:ext cx="2415271" cy="1664768"/>
            <a:chOff x="3284951" y="1440861"/>
            <a:chExt cx="2415271" cy="1664768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36B6E0A-9435-D997-C895-38EB4EC31DE8}"/>
                </a:ext>
              </a:extLst>
            </p:cNvPr>
            <p:cNvSpPr/>
            <p:nvPr/>
          </p:nvSpPr>
          <p:spPr>
            <a:xfrm>
              <a:off x="3284951" y="1463744"/>
              <a:ext cx="2415271" cy="1641885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rgbClr val="FFC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B8CD574-AE6F-4745-F524-85957925350E}"/>
                </a:ext>
              </a:extLst>
            </p:cNvPr>
            <p:cNvSpPr/>
            <p:nvPr/>
          </p:nvSpPr>
          <p:spPr>
            <a:xfrm>
              <a:off x="3284951" y="1440861"/>
              <a:ext cx="2415271" cy="319926"/>
            </a:xfrm>
            <a:prstGeom prst="rect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Golang Container Image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6B9100F-F6BC-95B8-464C-399D7E8B44FA}"/>
                </a:ext>
              </a:extLst>
            </p:cNvPr>
            <p:cNvSpPr txBox="1"/>
            <p:nvPr/>
          </p:nvSpPr>
          <p:spPr>
            <a:xfrm>
              <a:off x="3865174" y="1944994"/>
              <a:ext cx="125482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Go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go-releaser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makefile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make</a:t>
              </a:r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A8FD77E9-5BE4-87E8-5CBD-80F89C8A8574}"/>
              </a:ext>
            </a:extLst>
          </p:cNvPr>
          <p:cNvSpPr/>
          <p:nvPr/>
        </p:nvSpPr>
        <p:spPr>
          <a:xfrm>
            <a:off x="89941" y="4615726"/>
            <a:ext cx="11744794" cy="207988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32EA7CA-60EC-7747-C735-B0248CE33B8D}"/>
              </a:ext>
            </a:extLst>
          </p:cNvPr>
          <p:cNvGrpSpPr/>
          <p:nvPr/>
        </p:nvGrpSpPr>
        <p:grpSpPr>
          <a:xfrm>
            <a:off x="166998" y="4870404"/>
            <a:ext cx="2902989" cy="1664768"/>
            <a:chOff x="3284951" y="1440861"/>
            <a:chExt cx="2902989" cy="1664768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35A993B-24EC-5EA4-DC96-868AC70B940F}"/>
                </a:ext>
              </a:extLst>
            </p:cNvPr>
            <p:cNvSpPr/>
            <p:nvPr/>
          </p:nvSpPr>
          <p:spPr>
            <a:xfrm>
              <a:off x="3284951" y="1463744"/>
              <a:ext cx="2902989" cy="1641885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rgbClr val="FFC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05691FD-8854-4380-EC54-A6366895BEB5}"/>
                </a:ext>
              </a:extLst>
            </p:cNvPr>
            <p:cNvSpPr/>
            <p:nvPr/>
          </p:nvSpPr>
          <p:spPr>
            <a:xfrm>
              <a:off x="3284951" y="1440861"/>
              <a:ext cx="2902989" cy="319926"/>
            </a:xfrm>
            <a:prstGeom prst="rect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Python Flask Container Image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BAB9B60-24AF-DF7C-684B-3921BCDCB23B}"/>
                </a:ext>
              </a:extLst>
            </p:cNvPr>
            <p:cNvSpPr txBox="1"/>
            <p:nvPr/>
          </p:nvSpPr>
          <p:spPr>
            <a:xfrm>
              <a:off x="4182726" y="1876131"/>
              <a:ext cx="125870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Python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Pip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Flask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Jinja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Werkzeug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Etc.</a:t>
              </a:r>
            </a:p>
          </p:txBody>
        </p:sp>
      </p:grp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65355941-8E58-AAC7-320E-4E1FB71FD6DA}"/>
              </a:ext>
            </a:extLst>
          </p:cNvPr>
          <p:cNvSpPr/>
          <p:nvPr/>
        </p:nvSpPr>
        <p:spPr>
          <a:xfrm>
            <a:off x="4535455" y="4467892"/>
            <a:ext cx="2566335" cy="2935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Rockwell" panose="02060603020205020403" pitchFamily="18" charset="77"/>
              </a:rPr>
              <a:t>✼</a:t>
            </a:r>
            <a:r>
              <a:rPr lang="en-US" b="1" dirty="0">
                <a:solidFill>
                  <a:srgbClr val="002060"/>
                </a:solidFill>
                <a:latin typeface="Rockwell" panose="02060603020205020403" pitchFamily="18" charset="77"/>
              </a:rPr>
              <a:t> </a:t>
            </a:r>
            <a:r>
              <a:rPr lang="en-US" b="1" dirty="0">
                <a:latin typeface="Rockwell" panose="02060603020205020403" pitchFamily="18" charset="77"/>
              </a:rPr>
              <a:t>PRODUCTION </a:t>
            </a:r>
            <a:r>
              <a:rPr lang="en-US" b="1" dirty="0">
                <a:solidFill>
                  <a:srgbClr val="FFFF00"/>
                </a:solidFill>
                <a:latin typeface="Rockwell" panose="02060603020205020403" pitchFamily="18" charset="77"/>
              </a:rPr>
              <a:t>✼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3752CF5-BC00-2B62-2AC8-73CE8BE256DE}"/>
              </a:ext>
            </a:extLst>
          </p:cNvPr>
          <p:cNvGrpSpPr/>
          <p:nvPr/>
        </p:nvGrpSpPr>
        <p:grpSpPr>
          <a:xfrm>
            <a:off x="6631640" y="4870404"/>
            <a:ext cx="2415272" cy="1664768"/>
            <a:chOff x="3284952" y="1440861"/>
            <a:chExt cx="2415272" cy="1664768"/>
          </a:xfrm>
        </p:grpSpPr>
        <p:sp>
          <p:nvSpPr>
            <p:cNvPr id="1024" name="Rectangle 1023">
              <a:extLst>
                <a:ext uri="{FF2B5EF4-FFF2-40B4-BE49-F238E27FC236}">
                  <a16:creationId xmlns:a16="http://schemas.microsoft.com/office/drawing/2014/main" id="{D10F58CF-2F32-5256-4C02-E52131014754}"/>
                </a:ext>
              </a:extLst>
            </p:cNvPr>
            <p:cNvSpPr/>
            <p:nvPr/>
          </p:nvSpPr>
          <p:spPr>
            <a:xfrm>
              <a:off x="3284952" y="1463744"/>
              <a:ext cx="2415272" cy="164188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rgbClr val="FFC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8" name="Rectangle 1027">
              <a:extLst>
                <a:ext uri="{FF2B5EF4-FFF2-40B4-BE49-F238E27FC236}">
                  <a16:creationId xmlns:a16="http://schemas.microsoft.com/office/drawing/2014/main" id="{5A33AF7D-5819-FB26-85F9-A29BBFFF74CD}"/>
                </a:ext>
              </a:extLst>
            </p:cNvPr>
            <p:cNvSpPr/>
            <p:nvPr/>
          </p:nvSpPr>
          <p:spPr>
            <a:xfrm>
              <a:off x="3284952" y="1440861"/>
              <a:ext cx="2415272" cy="319926"/>
            </a:xfrm>
            <a:prstGeom prst="rect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Golang Container Image</a:t>
              </a:r>
            </a:p>
          </p:txBody>
        </p:sp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4DDB2690-F4E9-CF72-9A9E-1B2B738C1F77}"/>
                </a:ext>
              </a:extLst>
            </p:cNvPr>
            <p:cNvSpPr txBox="1"/>
            <p:nvPr/>
          </p:nvSpPr>
          <p:spPr>
            <a:xfrm>
              <a:off x="3685119" y="2147133"/>
              <a:ext cx="161493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Just the binary with a RUN</a:t>
              </a:r>
            </a:p>
          </p:txBody>
        </p:sp>
      </p:grpSp>
      <p:grpSp>
        <p:nvGrpSpPr>
          <p:cNvPr id="1044" name="Group 1043">
            <a:extLst>
              <a:ext uri="{FF2B5EF4-FFF2-40B4-BE49-F238E27FC236}">
                <a16:creationId xmlns:a16="http://schemas.microsoft.com/office/drawing/2014/main" id="{0CC66D42-9597-F989-7400-CFD65EF3F6B5}"/>
              </a:ext>
            </a:extLst>
          </p:cNvPr>
          <p:cNvGrpSpPr/>
          <p:nvPr/>
        </p:nvGrpSpPr>
        <p:grpSpPr>
          <a:xfrm>
            <a:off x="3276510" y="4870404"/>
            <a:ext cx="3169261" cy="1664768"/>
            <a:chOff x="3284951" y="1440861"/>
            <a:chExt cx="2692833" cy="1664768"/>
          </a:xfrm>
        </p:grpSpPr>
        <p:sp>
          <p:nvSpPr>
            <p:cNvPr id="1046" name="Rectangle 1045">
              <a:extLst>
                <a:ext uri="{FF2B5EF4-FFF2-40B4-BE49-F238E27FC236}">
                  <a16:creationId xmlns:a16="http://schemas.microsoft.com/office/drawing/2014/main" id="{A77DD059-C596-B75B-1B09-1BA354D6104E}"/>
                </a:ext>
              </a:extLst>
            </p:cNvPr>
            <p:cNvSpPr/>
            <p:nvPr/>
          </p:nvSpPr>
          <p:spPr>
            <a:xfrm>
              <a:off x="3284951" y="1463744"/>
              <a:ext cx="2692833" cy="1641885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rgbClr val="FFC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9" name="Rectangle 1048">
              <a:extLst>
                <a:ext uri="{FF2B5EF4-FFF2-40B4-BE49-F238E27FC236}">
                  <a16:creationId xmlns:a16="http://schemas.microsoft.com/office/drawing/2014/main" id="{EB446845-CC74-FE70-8149-743E8E22E5C4}"/>
                </a:ext>
              </a:extLst>
            </p:cNvPr>
            <p:cNvSpPr/>
            <p:nvPr/>
          </p:nvSpPr>
          <p:spPr>
            <a:xfrm>
              <a:off x="3284951" y="1440861"/>
              <a:ext cx="2692833" cy="319926"/>
            </a:xfrm>
            <a:prstGeom prst="rect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Python FastAPI Container Image</a:t>
              </a:r>
            </a:p>
          </p:txBody>
        </p:sp>
        <p:sp>
          <p:nvSpPr>
            <p:cNvPr id="1050" name="TextBox 1049">
              <a:extLst>
                <a:ext uri="{FF2B5EF4-FFF2-40B4-BE49-F238E27FC236}">
                  <a16:creationId xmlns:a16="http://schemas.microsoft.com/office/drawing/2014/main" id="{914C3FC4-067F-375C-7722-1C7CE0B90175}"/>
                </a:ext>
              </a:extLst>
            </p:cNvPr>
            <p:cNvSpPr txBox="1"/>
            <p:nvPr/>
          </p:nvSpPr>
          <p:spPr>
            <a:xfrm>
              <a:off x="4182726" y="1876131"/>
              <a:ext cx="125870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Python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Pip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FastAPI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Etc.</a:t>
              </a:r>
            </a:p>
          </p:txBody>
        </p:sp>
      </p:grp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A541BB95-9A56-C028-3851-1F7435226940}"/>
              </a:ext>
            </a:extLst>
          </p:cNvPr>
          <p:cNvGrpSpPr/>
          <p:nvPr/>
        </p:nvGrpSpPr>
        <p:grpSpPr>
          <a:xfrm>
            <a:off x="9238073" y="1568022"/>
            <a:ext cx="2415271" cy="1664768"/>
            <a:chOff x="3284951" y="1440861"/>
            <a:chExt cx="2415271" cy="1664768"/>
          </a:xfrm>
        </p:grpSpPr>
        <p:sp>
          <p:nvSpPr>
            <p:cNvPr id="1055" name="Rectangle 1054">
              <a:extLst>
                <a:ext uri="{FF2B5EF4-FFF2-40B4-BE49-F238E27FC236}">
                  <a16:creationId xmlns:a16="http://schemas.microsoft.com/office/drawing/2014/main" id="{9ACA4045-183E-E147-5220-A2CD7027D0EC}"/>
                </a:ext>
              </a:extLst>
            </p:cNvPr>
            <p:cNvSpPr/>
            <p:nvPr/>
          </p:nvSpPr>
          <p:spPr>
            <a:xfrm>
              <a:off x="3284951" y="1463744"/>
              <a:ext cx="2415271" cy="1641885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rgbClr val="FFC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0" name="Rectangle 1059">
              <a:extLst>
                <a:ext uri="{FF2B5EF4-FFF2-40B4-BE49-F238E27FC236}">
                  <a16:creationId xmlns:a16="http://schemas.microsoft.com/office/drawing/2014/main" id="{1D70BD71-0061-1F77-FEEA-5E999C3A9025}"/>
                </a:ext>
              </a:extLst>
            </p:cNvPr>
            <p:cNvSpPr/>
            <p:nvPr/>
          </p:nvSpPr>
          <p:spPr>
            <a:xfrm>
              <a:off x="3284951" y="1440861"/>
              <a:ext cx="2415271" cy="319926"/>
            </a:xfrm>
            <a:prstGeom prst="rect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Java Container Image</a:t>
              </a:r>
            </a:p>
          </p:txBody>
        </p:sp>
        <p:sp>
          <p:nvSpPr>
            <p:cNvPr id="1061" name="TextBox 1060">
              <a:extLst>
                <a:ext uri="{FF2B5EF4-FFF2-40B4-BE49-F238E27FC236}">
                  <a16:creationId xmlns:a16="http://schemas.microsoft.com/office/drawing/2014/main" id="{86DDB2AC-E2A0-C0BC-F834-95E967FC1FDB}"/>
                </a:ext>
              </a:extLst>
            </p:cNvPr>
            <p:cNvSpPr txBox="1"/>
            <p:nvPr/>
          </p:nvSpPr>
          <p:spPr>
            <a:xfrm>
              <a:off x="3483186" y="1944994"/>
              <a:ext cx="2031167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JDK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Spring Framework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maven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Other Dependency JARs</a:t>
              </a:r>
            </a:p>
          </p:txBody>
        </p:sp>
      </p:grp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F8F86CC8-86CF-8385-833E-C5BD0FEF2567}"/>
              </a:ext>
            </a:extLst>
          </p:cNvPr>
          <p:cNvGrpSpPr/>
          <p:nvPr/>
        </p:nvGrpSpPr>
        <p:grpSpPr>
          <a:xfrm>
            <a:off x="9238074" y="4868656"/>
            <a:ext cx="2415272" cy="1664768"/>
            <a:chOff x="3284952" y="1440861"/>
            <a:chExt cx="2415272" cy="1664768"/>
          </a:xfrm>
        </p:grpSpPr>
        <p:sp>
          <p:nvSpPr>
            <p:cNvPr id="1063" name="Rectangle 1062">
              <a:extLst>
                <a:ext uri="{FF2B5EF4-FFF2-40B4-BE49-F238E27FC236}">
                  <a16:creationId xmlns:a16="http://schemas.microsoft.com/office/drawing/2014/main" id="{F06A951D-73CE-C589-8A1A-D45E99081C1C}"/>
                </a:ext>
              </a:extLst>
            </p:cNvPr>
            <p:cNvSpPr/>
            <p:nvPr/>
          </p:nvSpPr>
          <p:spPr>
            <a:xfrm>
              <a:off x="3284952" y="1463744"/>
              <a:ext cx="2415272" cy="164188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rgbClr val="FFC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4" name="Rectangle 1063">
              <a:extLst>
                <a:ext uri="{FF2B5EF4-FFF2-40B4-BE49-F238E27FC236}">
                  <a16:creationId xmlns:a16="http://schemas.microsoft.com/office/drawing/2014/main" id="{B70F400D-F275-39E1-31AA-2BEBF09D93E9}"/>
                </a:ext>
              </a:extLst>
            </p:cNvPr>
            <p:cNvSpPr/>
            <p:nvPr/>
          </p:nvSpPr>
          <p:spPr>
            <a:xfrm>
              <a:off x="3284952" y="1440861"/>
              <a:ext cx="2415272" cy="319926"/>
            </a:xfrm>
            <a:prstGeom prst="rect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Java Container Image</a:t>
              </a:r>
            </a:p>
          </p:txBody>
        </p:sp>
        <p:sp>
          <p:nvSpPr>
            <p:cNvPr id="1077" name="TextBox 1076">
              <a:extLst>
                <a:ext uri="{FF2B5EF4-FFF2-40B4-BE49-F238E27FC236}">
                  <a16:creationId xmlns:a16="http://schemas.microsoft.com/office/drawing/2014/main" id="{8755CC34-B531-E461-5EA0-F9CA3999AFB8}"/>
                </a:ext>
              </a:extLst>
            </p:cNvPr>
            <p:cNvSpPr txBox="1"/>
            <p:nvPr/>
          </p:nvSpPr>
          <p:spPr>
            <a:xfrm>
              <a:off x="3685120" y="2064242"/>
              <a:ext cx="1614933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App-JAR or WAR</a:t>
              </a:r>
            </a:p>
            <a:p>
              <a:pPr marL="285750" indent="-285750">
                <a:buFont typeface="Wingdings" pitchFamily="2" charset="2"/>
                <a:buChar char="ü"/>
              </a:pPr>
              <a:r>
                <a:rPr lang="en-US" sz="1100" dirty="0">
                  <a:solidFill>
                    <a:srgbClr val="002060"/>
                  </a:solidFill>
                </a:rPr>
                <a:t>JRE</a:t>
              </a:r>
            </a:p>
            <a:p>
              <a:pPr marL="285750" indent="-285750">
                <a:buFont typeface="Wingdings" pitchFamily="2" charset="2"/>
                <a:buChar char="ü"/>
              </a:pPr>
              <a:endParaRPr lang="en-US" sz="1100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1079" name="Group 1078">
            <a:extLst>
              <a:ext uri="{FF2B5EF4-FFF2-40B4-BE49-F238E27FC236}">
                <a16:creationId xmlns:a16="http://schemas.microsoft.com/office/drawing/2014/main" id="{A2CF342E-D26B-1527-7055-E3F9B14710D0}"/>
              </a:ext>
            </a:extLst>
          </p:cNvPr>
          <p:cNvGrpSpPr/>
          <p:nvPr/>
        </p:nvGrpSpPr>
        <p:grpSpPr>
          <a:xfrm>
            <a:off x="897310" y="3516332"/>
            <a:ext cx="1345400" cy="350564"/>
            <a:chOff x="2444724" y="3161318"/>
            <a:chExt cx="1345400" cy="350564"/>
          </a:xfrm>
        </p:grpSpPr>
        <p:pic>
          <p:nvPicPr>
            <p:cNvPr id="1080" name="Picture 1079">
              <a:extLst>
                <a:ext uri="{FF2B5EF4-FFF2-40B4-BE49-F238E27FC236}">
                  <a16:creationId xmlns:a16="http://schemas.microsoft.com/office/drawing/2014/main" id="{D7DCEFA1-44AB-E425-454C-A986342CA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1081" name="TextBox 1080">
              <a:extLst>
                <a:ext uri="{FF2B5EF4-FFF2-40B4-BE49-F238E27FC236}">
                  <a16:creationId xmlns:a16="http://schemas.microsoft.com/office/drawing/2014/main" id="{9CA6135D-7F26-49EE-33CB-258A5E21B50E}"/>
                </a:ext>
              </a:extLst>
            </p:cNvPr>
            <p:cNvSpPr txBox="1"/>
            <p:nvPr/>
          </p:nvSpPr>
          <p:spPr>
            <a:xfrm>
              <a:off x="2795288" y="3161318"/>
              <a:ext cx="9948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dockerfile</a:t>
              </a:r>
            </a:p>
          </p:txBody>
        </p:sp>
      </p:grpSp>
      <p:grpSp>
        <p:nvGrpSpPr>
          <p:cNvPr id="1082" name="Group 1081">
            <a:extLst>
              <a:ext uri="{FF2B5EF4-FFF2-40B4-BE49-F238E27FC236}">
                <a16:creationId xmlns:a16="http://schemas.microsoft.com/office/drawing/2014/main" id="{969DEC1B-1BD3-00B8-ECE0-0C8F17A507BE}"/>
              </a:ext>
            </a:extLst>
          </p:cNvPr>
          <p:cNvGrpSpPr/>
          <p:nvPr/>
        </p:nvGrpSpPr>
        <p:grpSpPr>
          <a:xfrm>
            <a:off x="4003072" y="3505564"/>
            <a:ext cx="1345400" cy="350564"/>
            <a:chOff x="2444724" y="3161318"/>
            <a:chExt cx="1345400" cy="350564"/>
          </a:xfrm>
        </p:grpSpPr>
        <p:pic>
          <p:nvPicPr>
            <p:cNvPr id="1083" name="Picture 1082">
              <a:extLst>
                <a:ext uri="{FF2B5EF4-FFF2-40B4-BE49-F238E27FC236}">
                  <a16:creationId xmlns:a16="http://schemas.microsoft.com/office/drawing/2014/main" id="{B4899756-F0D1-32B0-5D9F-71D3D1D8F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1084" name="TextBox 1083">
              <a:extLst>
                <a:ext uri="{FF2B5EF4-FFF2-40B4-BE49-F238E27FC236}">
                  <a16:creationId xmlns:a16="http://schemas.microsoft.com/office/drawing/2014/main" id="{6F75F254-33FF-E960-5D3B-59FE81639389}"/>
                </a:ext>
              </a:extLst>
            </p:cNvPr>
            <p:cNvSpPr txBox="1"/>
            <p:nvPr/>
          </p:nvSpPr>
          <p:spPr>
            <a:xfrm>
              <a:off x="2795288" y="3161318"/>
              <a:ext cx="9948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dockerfile</a:t>
              </a:r>
            </a:p>
          </p:txBody>
        </p:sp>
      </p:grpSp>
      <p:grpSp>
        <p:nvGrpSpPr>
          <p:cNvPr id="1085" name="Group 1084">
            <a:extLst>
              <a:ext uri="{FF2B5EF4-FFF2-40B4-BE49-F238E27FC236}">
                <a16:creationId xmlns:a16="http://schemas.microsoft.com/office/drawing/2014/main" id="{CAD1BB4B-A5C3-8F51-A672-ECCD42A26BA3}"/>
              </a:ext>
            </a:extLst>
          </p:cNvPr>
          <p:cNvGrpSpPr/>
          <p:nvPr/>
        </p:nvGrpSpPr>
        <p:grpSpPr>
          <a:xfrm>
            <a:off x="7075257" y="3454410"/>
            <a:ext cx="1860928" cy="350564"/>
            <a:chOff x="2444724" y="3161318"/>
            <a:chExt cx="1860928" cy="350564"/>
          </a:xfrm>
        </p:grpSpPr>
        <p:pic>
          <p:nvPicPr>
            <p:cNvPr id="1086" name="Picture 1085">
              <a:extLst>
                <a:ext uri="{FF2B5EF4-FFF2-40B4-BE49-F238E27FC236}">
                  <a16:creationId xmlns:a16="http://schemas.microsoft.com/office/drawing/2014/main" id="{1AC30E5F-E62B-3B56-B5F4-F901C244F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1087" name="TextBox 1086">
              <a:extLst>
                <a:ext uri="{FF2B5EF4-FFF2-40B4-BE49-F238E27FC236}">
                  <a16:creationId xmlns:a16="http://schemas.microsoft.com/office/drawing/2014/main" id="{1C11CE3B-8EB7-36BB-C63A-26ED7CB1160C}"/>
                </a:ext>
              </a:extLst>
            </p:cNvPr>
            <p:cNvSpPr txBox="1"/>
            <p:nvPr/>
          </p:nvSpPr>
          <p:spPr>
            <a:xfrm>
              <a:off x="2795287" y="3161318"/>
              <a:ext cx="15103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dockerfile for DEV</a:t>
              </a:r>
            </a:p>
          </p:txBody>
        </p:sp>
      </p:grpSp>
      <p:grpSp>
        <p:nvGrpSpPr>
          <p:cNvPr id="1088" name="Group 1087">
            <a:extLst>
              <a:ext uri="{FF2B5EF4-FFF2-40B4-BE49-F238E27FC236}">
                <a16:creationId xmlns:a16="http://schemas.microsoft.com/office/drawing/2014/main" id="{C74B2F69-09FD-6A14-4B0E-62A114B83A7B}"/>
              </a:ext>
            </a:extLst>
          </p:cNvPr>
          <p:cNvGrpSpPr/>
          <p:nvPr/>
        </p:nvGrpSpPr>
        <p:grpSpPr>
          <a:xfrm>
            <a:off x="7075257" y="4123046"/>
            <a:ext cx="2268837" cy="350564"/>
            <a:chOff x="2444724" y="3161318"/>
            <a:chExt cx="2268837" cy="350564"/>
          </a:xfrm>
        </p:grpSpPr>
        <p:pic>
          <p:nvPicPr>
            <p:cNvPr id="1089" name="Picture 1088">
              <a:extLst>
                <a:ext uri="{FF2B5EF4-FFF2-40B4-BE49-F238E27FC236}">
                  <a16:creationId xmlns:a16="http://schemas.microsoft.com/office/drawing/2014/main" id="{42CBB9AB-7D95-EC13-7CDD-FCA391CFC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1090" name="TextBox 1089">
              <a:extLst>
                <a:ext uri="{FF2B5EF4-FFF2-40B4-BE49-F238E27FC236}">
                  <a16:creationId xmlns:a16="http://schemas.microsoft.com/office/drawing/2014/main" id="{0D8A2C3B-DA60-142C-845E-FA900B7E47FC}"/>
                </a:ext>
              </a:extLst>
            </p:cNvPr>
            <p:cNvSpPr txBox="1"/>
            <p:nvPr/>
          </p:nvSpPr>
          <p:spPr>
            <a:xfrm>
              <a:off x="2795287" y="3161318"/>
              <a:ext cx="19182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dockerfile for non-DEV</a:t>
              </a:r>
            </a:p>
          </p:txBody>
        </p:sp>
      </p:grpSp>
      <p:grpSp>
        <p:nvGrpSpPr>
          <p:cNvPr id="1091" name="Group 1090">
            <a:extLst>
              <a:ext uri="{FF2B5EF4-FFF2-40B4-BE49-F238E27FC236}">
                <a16:creationId xmlns:a16="http://schemas.microsoft.com/office/drawing/2014/main" id="{3078A97F-7B46-2873-F89B-0AE951458700}"/>
              </a:ext>
            </a:extLst>
          </p:cNvPr>
          <p:cNvGrpSpPr/>
          <p:nvPr/>
        </p:nvGrpSpPr>
        <p:grpSpPr>
          <a:xfrm>
            <a:off x="9392247" y="3448418"/>
            <a:ext cx="1860928" cy="350564"/>
            <a:chOff x="2444724" y="3161318"/>
            <a:chExt cx="1860928" cy="350564"/>
          </a:xfrm>
        </p:grpSpPr>
        <p:pic>
          <p:nvPicPr>
            <p:cNvPr id="1092" name="Picture 1091">
              <a:extLst>
                <a:ext uri="{FF2B5EF4-FFF2-40B4-BE49-F238E27FC236}">
                  <a16:creationId xmlns:a16="http://schemas.microsoft.com/office/drawing/2014/main" id="{08D8BF34-D73E-B3ED-10BA-85E6BC43B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1093" name="TextBox 1092">
              <a:extLst>
                <a:ext uri="{FF2B5EF4-FFF2-40B4-BE49-F238E27FC236}">
                  <a16:creationId xmlns:a16="http://schemas.microsoft.com/office/drawing/2014/main" id="{54E8411C-DF01-7A25-AD75-0CC8A04C5847}"/>
                </a:ext>
              </a:extLst>
            </p:cNvPr>
            <p:cNvSpPr txBox="1"/>
            <p:nvPr/>
          </p:nvSpPr>
          <p:spPr>
            <a:xfrm>
              <a:off x="2795287" y="3161318"/>
              <a:ext cx="15103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dockerfile for DEV</a:t>
              </a:r>
            </a:p>
          </p:txBody>
        </p:sp>
      </p:grpSp>
      <p:grpSp>
        <p:nvGrpSpPr>
          <p:cNvPr id="1094" name="Group 1093">
            <a:extLst>
              <a:ext uri="{FF2B5EF4-FFF2-40B4-BE49-F238E27FC236}">
                <a16:creationId xmlns:a16="http://schemas.microsoft.com/office/drawing/2014/main" id="{E9492ADC-70AB-A7AE-E044-213C64A246C8}"/>
              </a:ext>
            </a:extLst>
          </p:cNvPr>
          <p:cNvGrpSpPr/>
          <p:nvPr/>
        </p:nvGrpSpPr>
        <p:grpSpPr>
          <a:xfrm>
            <a:off x="9396576" y="4120839"/>
            <a:ext cx="2268837" cy="350564"/>
            <a:chOff x="2444724" y="3161318"/>
            <a:chExt cx="2268837" cy="350564"/>
          </a:xfrm>
        </p:grpSpPr>
        <p:pic>
          <p:nvPicPr>
            <p:cNvPr id="1095" name="Picture 1094">
              <a:extLst>
                <a:ext uri="{FF2B5EF4-FFF2-40B4-BE49-F238E27FC236}">
                  <a16:creationId xmlns:a16="http://schemas.microsoft.com/office/drawing/2014/main" id="{5C497D53-ED2E-2C14-EBBD-F3D3BE3BA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4724" y="3161318"/>
              <a:ext cx="350564" cy="350564"/>
            </a:xfrm>
            <a:prstGeom prst="rect">
              <a:avLst/>
            </a:prstGeom>
          </p:spPr>
        </p:pic>
        <p:sp>
          <p:nvSpPr>
            <p:cNvPr id="1096" name="TextBox 1095">
              <a:extLst>
                <a:ext uri="{FF2B5EF4-FFF2-40B4-BE49-F238E27FC236}">
                  <a16:creationId xmlns:a16="http://schemas.microsoft.com/office/drawing/2014/main" id="{1FDDDA07-127C-D67B-7A90-6B6C49CBA18C}"/>
                </a:ext>
              </a:extLst>
            </p:cNvPr>
            <p:cNvSpPr txBox="1"/>
            <p:nvPr/>
          </p:nvSpPr>
          <p:spPr>
            <a:xfrm>
              <a:off x="2795287" y="3161318"/>
              <a:ext cx="19182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dockerfile for non-DEV</a:t>
              </a:r>
            </a:p>
          </p:txBody>
        </p:sp>
      </p:grpSp>
      <p:sp>
        <p:nvSpPr>
          <p:cNvPr id="1099" name="TextBox 1098">
            <a:extLst>
              <a:ext uri="{FF2B5EF4-FFF2-40B4-BE49-F238E27FC236}">
                <a16:creationId xmlns:a16="http://schemas.microsoft.com/office/drawing/2014/main" id="{DA83394D-770D-9808-7B6E-96EA77C4A4DB}"/>
              </a:ext>
            </a:extLst>
          </p:cNvPr>
          <p:cNvSpPr txBox="1"/>
          <p:nvPr/>
        </p:nvSpPr>
        <p:spPr>
          <a:xfrm>
            <a:off x="3506590" y="3793193"/>
            <a:ext cx="30721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002060"/>
                </a:solidFill>
                <a:highlight>
                  <a:srgbClr val="FFFF00"/>
                </a:highlight>
                <a:latin typeface="Aharoni" panose="020F0502020204030204" pitchFamily="34" charset="0"/>
                <a:cs typeface="Aharoni" panose="020F0502020204030204" pitchFamily="34" charset="0"/>
                <a:sym typeface="Wingdings" pitchFamily="2" charset="2"/>
              </a:rPr>
              <a:t>&lt;- -</a:t>
            </a:r>
            <a:r>
              <a:rPr lang="en-US" sz="1200" dirty="0">
                <a:solidFill>
                  <a:srgbClr val="002060"/>
                </a:solidFill>
                <a:highlight>
                  <a:srgbClr val="FFFF00"/>
                </a:highlight>
                <a:latin typeface="Aharoni" panose="020F0502020204030204" pitchFamily="34" charset="0"/>
                <a:cs typeface="Aharoni" panose="020F0502020204030204" pitchFamily="34" charset="0"/>
              </a:rPr>
              <a:t>Interpreted Languages</a:t>
            </a:r>
          </a:p>
        </p:txBody>
      </p:sp>
      <p:sp>
        <p:nvSpPr>
          <p:cNvPr id="1100" name="TextBox 1099">
            <a:extLst>
              <a:ext uri="{FF2B5EF4-FFF2-40B4-BE49-F238E27FC236}">
                <a16:creationId xmlns:a16="http://schemas.microsoft.com/office/drawing/2014/main" id="{84C1C785-4280-8914-12E3-0B78A035F5B7}"/>
              </a:ext>
            </a:extLst>
          </p:cNvPr>
          <p:cNvSpPr txBox="1"/>
          <p:nvPr/>
        </p:nvSpPr>
        <p:spPr>
          <a:xfrm>
            <a:off x="6535339" y="3787251"/>
            <a:ext cx="30721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2060"/>
                </a:solidFill>
                <a:highlight>
                  <a:srgbClr val="FFFF00"/>
                </a:highlight>
                <a:latin typeface="Aharoni" panose="020F0502020204030204" pitchFamily="34" charset="0"/>
                <a:cs typeface="Aharoni" panose="020F0502020204030204" pitchFamily="34" charset="0"/>
                <a:sym typeface="Wingdings" pitchFamily="2" charset="2"/>
              </a:rPr>
              <a:t>Compiled</a:t>
            </a:r>
            <a:r>
              <a:rPr lang="en-US" sz="1200" dirty="0">
                <a:solidFill>
                  <a:srgbClr val="002060"/>
                </a:solidFill>
                <a:highlight>
                  <a:srgbClr val="FFFF00"/>
                </a:highlight>
                <a:latin typeface="Aharoni" panose="020F0502020204030204" pitchFamily="34" charset="0"/>
                <a:cs typeface="Aharoni" panose="020F0502020204030204" pitchFamily="34" charset="0"/>
              </a:rPr>
              <a:t> Languages - - &gt;</a:t>
            </a:r>
          </a:p>
        </p:txBody>
      </p:sp>
    </p:spTree>
    <p:extLst>
      <p:ext uri="{BB962C8B-B14F-4D97-AF65-F5344CB8AC3E}">
        <p14:creationId xmlns:p14="http://schemas.microsoft.com/office/powerpoint/2010/main" val="2928467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47AEA421-5F29-4BA7-9360-2501B5987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7">
            <a:extLst>
              <a:ext uri="{FF2B5EF4-FFF2-40B4-BE49-F238E27FC236}">
                <a16:creationId xmlns:a16="http://schemas.microsoft.com/office/drawing/2014/main" id="{9348F0CB-4904-4DEF-BDD4-ADEC2DCC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Our journey so far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583E1B8-79B3-49BB-8704-58E4AB1AF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BB34D5F-2B87-438E-8236-69C6068D4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34" name="Content Placeholder 31">
            <a:extLst>
              <a:ext uri="{FF2B5EF4-FFF2-40B4-BE49-F238E27FC236}">
                <a16:creationId xmlns:a16="http://schemas.microsoft.com/office/drawing/2014/main" id="{89E60119-2EDD-7124-731E-2297A8D25E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8456886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7F6A5F9-E0B4-9D2D-73C0-1E154AD04516}"/>
              </a:ext>
            </a:extLst>
          </p:cNvPr>
          <p:cNvSpPr txBox="1"/>
          <p:nvPr/>
        </p:nvSpPr>
        <p:spPr>
          <a:xfrm>
            <a:off x="647700" y="5014204"/>
            <a:ext cx="24329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Font typeface="Wingdings" pitchFamily="2" charset="2"/>
              <a:buChar char="q"/>
            </a:pPr>
            <a:r>
              <a:rPr lang="en-US" sz="1200" b="0" i="0" dirty="0">
                <a:hlinkClick r:id="rId7"/>
              </a:rPr>
              <a:t> NixOS.org</a:t>
            </a:r>
            <a:endParaRPr lang="en-US" sz="1200" dirty="0"/>
          </a:p>
          <a:p>
            <a:pPr lvl="0">
              <a:buFont typeface="Wingdings" pitchFamily="2" charset="2"/>
              <a:buChar char="q"/>
            </a:pPr>
            <a:r>
              <a:rPr lang="en-US" sz="1200" b="0" i="0" dirty="0">
                <a:hlinkClick r:id="rId8"/>
              </a:rPr>
              <a:t> Dev Containers</a:t>
            </a:r>
            <a:r>
              <a:rPr lang="en-US" sz="1200" b="0" i="0" dirty="0"/>
              <a:t> and using </a:t>
            </a:r>
            <a:r>
              <a:rPr lang="en-US" sz="1200" b="0" i="0" dirty="0">
                <a:hlinkClick r:id="rId9"/>
              </a:rPr>
              <a:t>VSC Templates</a:t>
            </a:r>
            <a:r>
              <a:rPr lang="en-US" sz="1200" b="0" i="0" dirty="0"/>
              <a:t> and “Dev Container” extension as a starting point for our Dev Containers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18694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DF0217-46F1-7A4E-9DFC-FCF052ABE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Goal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4C4176-3BBD-C182-F51E-CBBE8AFD59E2}"/>
              </a:ext>
            </a:extLst>
          </p:cNvPr>
          <p:cNvSpPr txBox="1"/>
          <p:nvPr/>
        </p:nvSpPr>
        <p:spPr>
          <a:xfrm>
            <a:off x="7961107" y="2958679"/>
            <a:ext cx="382576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Where does “.devcontainer” fit in?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2C0AB0-53F4-C5A6-C83C-8E35A1EC9077}"/>
              </a:ext>
            </a:extLst>
          </p:cNvPr>
          <p:cNvSpPr txBox="1"/>
          <p:nvPr/>
        </p:nvSpPr>
        <p:spPr>
          <a:xfrm>
            <a:off x="307298" y="1341620"/>
            <a:ext cx="72552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Create dockerfile for PostgreSQL database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Create middleware (FastAPI REST) Python code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Create dockerfile for containerizing middleware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Create frontend (Flask) Python code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Create dockerfile for containerizing frontend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Create a “</a:t>
            </a:r>
            <a:r>
              <a:rPr lang="en-US" dirty="0" err="1"/>
              <a:t>compose.yaml</a:t>
            </a:r>
            <a:r>
              <a:rPr lang="en-US" dirty="0"/>
              <a:t>” (previously docker-</a:t>
            </a:r>
            <a:r>
              <a:rPr lang="en-US" dirty="0" err="1"/>
              <a:t>compose.yaml</a:t>
            </a:r>
            <a:r>
              <a:rPr lang="en-US" dirty="0"/>
              <a:t>) to tie up all the parts into one cluster.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Use </a:t>
            </a:r>
            <a:r>
              <a:rPr lang="en-US" dirty="0" err="1">
                <a:solidFill>
                  <a:srgbClr val="002060"/>
                </a:solidFill>
              </a:rPr>
              <a:t>kompose</a:t>
            </a:r>
            <a:r>
              <a:rPr lang="en-US" dirty="0"/>
              <a:t> to convert </a:t>
            </a:r>
            <a:r>
              <a:rPr lang="en-US" dirty="0" err="1"/>
              <a:t>compose.yaml</a:t>
            </a:r>
            <a:r>
              <a:rPr lang="en-US" dirty="0"/>
              <a:t> into Kubernetes manifest files.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Use kubectl (</a:t>
            </a:r>
            <a:r>
              <a:rPr lang="en-US" b="1" dirty="0"/>
              <a:t>kind: </a:t>
            </a:r>
            <a:r>
              <a:rPr lang="en-US" dirty="0" err="1">
                <a:solidFill>
                  <a:srgbClr val="002060"/>
                </a:solidFill>
              </a:rPr>
              <a:t>Kustomization</a:t>
            </a:r>
            <a:r>
              <a:rPr lang="en-US" dirty="0"/>
              <a:t>) to </a:t>
            </a:r>
            <a:r>
              <a:rPr lang="en-US" dirty="0" err="1"/>
              <a:t>kustomize</a:t>
            </a:r>
            <a:r>
              <a:rPr lang="en-US" dirty="0"/>
              <a:t> (combine) into one merged manifest file.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Use the single manifest file to deploy local K8s cluster.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Test application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dirty="0"/>
          </a:p>
          <a:p>
            <a:pPr marL="342900" indent="-342900">
              <a:buFont typeface="Wingdings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06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18B409-7E3A-0D70-0A65-673AA5EC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Development Environment</a:t>
            </a:r>
          </a:p>
        </p:txBody>
      </p:sp>
      <p:pic>
        <p:nvPicPr>
          <p:cNvPr id="4098" name="Picture 2" descr="Quickly Deploy Kubernetes with Docker Desktop – Ralph McNeal">
            <a:extLst>
              <a:ext uri="{FF2B5EF4-FFF2-40B4-BE49-F238E27FC236}">
                <a16:creationId xmlns:a16="http://schemas.microsoft.com/office/drawing/2014/main" id="{B9C3F484-F3BA-F2B0-31FF-C06D30AAB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116" y="2754097"/>
            <a:ext cx="2472871" cy="129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7A2E789-C65B-45C2-AF42-5C2C1EDB2046}"/>
              </a:ext>
            </a:extLst>
          </p:cNvPr>
          <p:cNvGrpSpPr/>
          <p:nvPr/>
        </p:nvGrpSpPr>
        <p:grpSpPr>
          <a:xfrm>
            <a:off x="5988605" y="2754097"/>
            <a:ext cx="1643743" cy="1973657"/>
            <a:chOff x="4526600" y="2532662"/>
            <a:chExt cx="1643743" cy="1973657"/>
          </a:xfrm>
        </p:grpSpPr>
        <p:pic>
          <p:nvPicPr>
            <p:cNvPr id="4100" name="Picture 4" descr="VSCode icon with a transparent center. Because the white center on my Dock  was bugging me. : r/vscode">
              <a:extLst>
                <a:ext uri="{FF2B5EF4-FFF2-40B4-BE49-F238E27FC236}">
                  <a16:creationId xmlns:a16="http://schemas.microsoft.com/office/drawing/2014/main" id="{65E3DFFE-8116-CF1F-4FC9-1CA6C8B104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20286" y="2532662"/>
              <a:ext cx="1294243" cy="12942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26C089E-B9D8-380A-82F7-FDF8C7754F14}"/>
                </a:ext>
              </a:extLst>
            </p:cNvPr>
            <p:cNvSpPr txBox="1"/>
            <p:nvPr/>
          </p:nvSpPr>
          <p:spPr>
            <a:xfrm>
              <a:off x="4526600" y="3859988"/>
              <a:ext cx="16437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haroni" panose="02010803020104030203" pitchFamily="2" charset="-79"/>
                  <a:cs typeface="Aharoni" panose="02010803020104030203" pitchFamily="2" charset="-79"/>
                </a:rPr>
                <a:t>Visual Studio</a:t>
              </a:r>
              <a:br>
                <a:rPr lang="en-US" dirty="0">
                  <a:latin typeface="Aharoni" panose="02010803020104030203" pitchFamily="2" charset="-79"/>
                  <a:cs typeface="Aharoni" panose="02010803020104030203" pitchFamily="2" charset="-79"/>
                </a:rPr>
              </a:br>
              <a:r>
                <a:rPr lang="en-US" dirty="0">
                  <a:latin typeface="Aharoni" panose="02010803020104030203" pitchFamily="2" charset="-79"/>
                  <a:cs typeface="Aharoni" panose="02010803020104030203" pitchFamily="2" charset="-79"/>
                </a:rPr>
                <a:t>Code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74CE10E-CD44-B51C-D5CB-3E6F60799840}"/>
              </a:ext>
            </a:extLst>
          </p:cNvPr>
          <p:cNvSpPr txBox="1"/>
          <p:nvPr/>
        </p:nvSpPr>
        <p:spPr>
          <a:xfrm>
            <a:off x="4907096" y="3078052"/>
            <a:ext cx="849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pperplate Gothic Bold" panose="020E0705020206020404" pitchFamily="34" charset="77"/>
              </a:rPr>
              <a:t>+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C79BC-3E4A-E2BA-4DA5-EE3AB1809B17}"/>
              </a:ext>
            </a:extLst>
          </p:cNvPr>
          <p:cNvSpPr txBox="1"/>
          <p:nvPr/>
        </p:nvSpPr>
        <p:spPr>
          <a:xfrm>
            <a:off x="2768291" y="4081423"/>
            <a:ext cx="1812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With Kubernetes enabled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342F06-EF0C-57F1-BA54-4B8C0725678C}"/>
              </a:ext>
            </a:extLst>
          </p:cNvPr>
          <p:cNvSpPr txBox="1"/>
          <p:nvPr/>
        </p:nvSpPr>
        <p:spPr>
          <a:xfrm>
            <a:off x="7558005" y="3078051"/>
            <a:ext cx="849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pperplate Gothic Bold" panose="020E0705020206020404" pitchFamily="34" charset="77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13CAF2-8401-6902-70CF-7784CF785774}"/>
              </a:ext>
            </a:extLst>
          </p:cNvPr>
          <p:cNvSpPr txBox="1"/>
          <p:nvPr/>
        </p:nvSpPr>
        <p:spPr>
          <a:xfrm>
            <a:off x="8407091" y="3078050"/>
            <a:ext cx="1643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Dev Containers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82F9BE-3D7E-DA41-7E5C-8DE8E8585ED6}"/>
              </a:ext>
            </a:extLst>
          </p:cNvPr>
          <p:cNvSpPr txBox="1"/>
          <p:nvPr/>
        </p:nvSpPr>
        <p:spPr>
          <a:xfrm>
            <a:off x="4424330" y="5359481"/>
            <a:ext cx="2663703" cy="577081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50" dirty="0"/>
              <a:t>Cross-Platform Solution</a:t>
            </a:r>
          </a:p>
          <a:p>
            <a:r>
              <a:rPr lang="en-US" sz="1050" dirty="0"/>
              <a:t>Works the same in Windows, Mac and Linux</a:t>
            </a:r>
          </a:p>
        </p:txBody>
      </p:sp>
    </p:spTree>
    <p:extLst>
      <p:ext uri="{BB962C8B-B14F-4D97-AF65-F5344CB8AC3E}">
        <p14:creationId xmlns:p14="http://schemas.microsoft.com/office/powerpoint/2010/main" val="4021361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18B409-7E3A-0D70-0A65-673AA5EC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vs. Docker Compose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1238AFD-7B86-DA56-4F82-BB3F944B0147}"/>
              </a:ext>
            </a:extLst>
          </p:cNvPr>
          <p:cNvGrpSpPr/>
          <p:nvPr/>
        </p:nvGrpSpPr>
        <p:grpSpPr>
          <a:xfrm>
            <a:off x="9137664" y="1446341"/>
            <a:ext cx="2847363" cy="1242431"/>
            <a:chOff x="9213864" y="2404284"/>
            <a:chExt cx="2847363" cy="124243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9ED6653-EAF2-3A35-DB8D-40FD6C6D301F}"/>
                </a:ext>
              </a:extLst>
            </p:cNvPr>
            <p:cNvSpPr/>
            <p:nvPr/>
          </p:nvSpPr>
          <p:spPr>
            <a:xfrm>
              <a:off x="9213864" y="2404285"/>
              <a:ext cx="2847363" cy="124243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1F6B18D-B0A7-80B5-414A-FD92BB67844B}"/>
                </a:ext>
              </a:extLst>
            </p:cNvPr>
            <p:cNvSpPr/>
            <p:nvPr/>
          </p:nvSpPr>
          <p:spPr>
            <a:xfrm>
              <a:off x="9213864" y="2404284"/>
              <a:ext cx="2847363" cy="39269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  <a:latin typeface="Arial Rounded MT Bold" panose="020F0704030504030204" pitchFamily="34" charset="77"/>
                </a:rPr>
                <a:t>Quick Links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CB47933-107B-7C06-A904-BB5E875B4F32}"/>
                </a:ext>
              </a:extLst>
            </p:cNvPr>
            <p:cNvSpPr txBox="1"/>
            <p:nvPr/>
          </p:nvSpPr>
          <p:spPr>
            <a:xfrm>
              <a:off x="9264149" y="2888657"/>
              <a:ext cx="27970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ü"/>
              </a:pPr>
              <a:r>
                <a:rPr lang="en-US" sz="1200" dirty="0">
                  <a:solidFill>
                    <a:srgbClr val="002060"/>
                  </a:solidFill>
                  <a:hlinkClick r:id="rId2"/>
                </a:rPr>
                <a:t>Docker vs Docker Compose</a:t>
              </a:r>
              <a:endParaRPr lang="en-US" sz="1200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80620BF2-65C5-68E4-DC41-02D9E3DC9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842" y="1446341"/>
            <a:ext cx="4484315" cy="1628594"/>
          </a:xfrm>
          <a:prstGeom prst="rect">
            <a:avLst/>
          </a:prstGeom>
        </p:spPr>
      </p:pic>
      <p:pic>
        <p:nvPicPr>
          <p:cNvPr id="6146" name="Picture 2" descr="Updating a Container with Docker Compose">
            <a:extLst>
              <a:ext uri="{FF2B5EF4-FFF2-40B4-BE49-F238E27FC236}">
                <a16:creationId xmlns:a16="http://schemas.microsoft.com/office/drawing/2014/main" id="{083BED2F-7066-41F2-97D9-DB1DC9F06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40" y="3726046"/>
            <a:ext cx="2241709" cy="1076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2A148BF-68F2-7974-7865-9D40C0AE7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0800" y="3726046"/>
            <a:ext cx="7772400" cy="3034670"/>
          </a:xfrm>
          <a:prstGeom prst="rect">
            <a:avLst/>
          </a:prstGeom>
        </p:spPr>
      </p:pic>
      <p:pic>
        <p:nvPicPr>
          <p:cNvPr id="6148" name="Picture 4" descr="Docker Logo and symbol, meaning, history, PNG, brand">
            <a:extLst>
              <a:ext uri="{FF2B5EF4-FFF2-40B4-BE49-F238E27FC236}">
                <a16:creationId xmlns:a16="http://schemas.microsoft.com/office/drawing/2014/main" id="{D323B6CF-6578-8E89-3E5E-DC82A650E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40" y="1446341"/>
            <a:ext cx="2241709" cy="1260961"/>
          </a:xfrm>
          <a:prstGeom prst="rect">
            <a:avLst/>
          </a:prstGeom>
          <a:solidFill>
            <a:schemeClr val="tx1"/>
          </a:solidFill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905A0B2-971E-9B25-FEF2-57B55CE25D34}"/>
              </a:ext>
            </a:extLst>
          </p:cNvPr>
          <p:cNvCxnSpPr/>
          <p:nvPr/>
        </p:nvCxnSpPr>
        <p:spPr>
          <a:xfrm>
            <a:off x="220540" y="3429000"/>
            <a:ext cx="10340805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730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18B409-7E3A-0D70-0A65-673AA5EC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 v2 Format</a:t>
            </a:r>
          </a:p>
        </p:txBody>
      </p:sp>
      <p:pic>
        <p:nvPicPr>
          <p:cNvPr id="6146" name="Picture 2" descr="Updating a Container with Docker Compose">
            <a:extLst>
              <a:ext uri="{FF2B5EF4-FFF2-40B4-BE49-F238E27FC236}">
                <a16:creationId xmlns:a16="http://schemas.microsoft.com/office/drawing/2014/main" id="{083BED2F-7066-41F2-97D9-DB1DC9F06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111" y="1403907"/>
            <a:ext cx="2241709" cy="1076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2D5F83-C00B-BEB7-60C5-249B5BCEA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4343" y="1403907"/>
            <a:ext cx="7772400" cy="48992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29E872-12C2-73F2-FB99-E9640DACC881}"/>
              </a:ext>
            </a:extLst>
          </p:cNvPr>
          <p:cNvSpPr txBox="1"/>
          <p:nvPr/>
        </p:nvSpPr>
        <p:spPr>
          <a:xfrm>
            <a:off x="892629" y="6400800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Docker-Compose is Docker’s flavor of Kubernetes Orchestration</a:t>
            </a:r>
          </a:p>
        </p:txBody>
      </p:sp>
      <p:sp>
        <p:nvSpPr>
          <p:cNvPr id="7" name="Folded Corner 6">
            <a:extLst>
              <a:ext uri="{FF2B5EF4-FFF2-40B4-BE49-F238E27FC236}">
                <a16:creationId xmlns:a16="http://schemas.microsoft.com/office/drawing/2014/main" id="{90ED7079-B067-0B83-792C-602CB8E5E239}"/>
              </a:ext>
            </a:extLst>
          </p:cNvPr>
          <p:cNvSpPr/>
          <p:nvPr/>
        </p:nvSpPr>
        <p:spPr>
          <a:xfrm>
            <a:off x="207102" y="2890610"/>
            <a:ext cx="2159726" cy="1076779"/>
          </a:xfrm>
          <a:prstGeom prst="foldedCorner">
            <a:avLst/>
          </a:prstGeom>
          <a:solidFill>
            <a:srgbClr val="FFFF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2060"/>
                </a:solidFill>
                <a:latin typeface="Avenir Next" panose="020B0503020202020204" pitchFamily="34" charset="0"/>
              </a:rPr>
              <a:t>Docker Compose is a private-label of </a:t>
            </a:r>
            <a:r>
              <a:rPr lang="en-US" sz="1200" dirty="0">
                <a:solidFill>
                  <a:srgbClr val="002060"/>
                </a:solidFill>
                <a:latin typeface="Avenir Next" panose="020B0503020202020204" pitchFamily="34" charset="0"/>
                <a:hlinkClick r:id="rId4"/>
              </a:rPr>
              <a:t>Fig</a:t>
            </a:r>
            <a:r>
              <a:rPr lang="en-US" sz="1200" dirty="0">
                <a:solidFill>
                  <a:srgbClr val="002060"/>
                </a:solidFill>
                <a:latin typeface="Avenir Next" panose="020B0503020202020204" pitchFamily="34" charset="0"/>
              </a:rPr>
              <a:t> by Orchard Up</a:t>
            </a:r>
          </a:p>
        </p:txBody>
      </p:sp>
      <p:sp>
        <p:nvSpPr>
          <p:cNvPr id="8" name="Folded Corner 7">
            <a:extLst>
              <a:ext uri="{FF2B5EF4-FFF2-40B4-BE49-F238E27FC236}">
                <a16:creationId xmlns:a16="http://schemas.microsoft.com/office/drawing/2014/main" id="{3FBD9ECD-DC6E-A3D5-01D6-7813A18E2332}"/>
              </a:ext>
            </a:extLst>
          </p:cNvPr>
          <p:cNvSpPr/>
          <p:nvPr/>
        </p:nvSpPr>
        <p:spPr>
          <a:xfrm>
            <a:off x="248094" y="4286659"/>
            <a:ext cx="2159726" cy="1896427"/>
          </a:xfrm>
          <a:prstGeom prst="foldedCorner">
            <a:avLst/>
          </a:prstGeom>
          <a:solidFill>
            <a:srgbClr val="FFFF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>
                    <a:lumMod val="95000"/>
                    <a:lumOff val="5000"/>
                  </a:schemeClr>
                </a:solidFill>
                <a:latin typeface="Avenir Next" panose="020B0503020202020204" pitchFamily="34" charset="0"/>
              </a:rPr>
              <a:t>Compose File: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compose.yaml</a:t>
            </a:r>
            <a:endParaRPr lang="en-US" sz="1200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Avenir Next" panose="020B0503020202020204" pitchFamily="34" charset="0"/>
              </a:rPr>
              <a:t>compose.yml</a:t>
            </a:r>
            <a:endParaRPr lang="en-US" sz="1200" dirty="0">
              <a:solidFill>
                <a:schemeClr val="bg1">
                  <a:lumMod val="95000"/>
                  <a:lumOff val="5000"/>
                </a:schemeClr>
              </a:solidFill>
              <a:latin typeface="Avenir Next" panose="020B0503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  <a:lumOff val="5000"/>
                  </a:schemeClr>
                </a:solidFill>
                <a:latin typeface="Avenir Next" panose="020B0503020202020204" pitchFamily="34" charset="0"/>
              </a:rPr>
              <a:t>docker-</a:t>
            </a:r>
            <a:r>
              <a:rPr lang="en-US" sz="12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Avenir Next" panose="020B0503020202020204" pitchFamily="34" charset="0"/>
              </a:rPr>
              <a:t>compose.yaml</a:t>
            </a:r>
            <a:endParaRPr lang="en-US" sz="1200" dirty="0">
              <a:solidFill>
                <a:schemeClr val="bg1">
                  <a:lumMod val="95000"/>
                  <a:lumOff val="5000"/>
                </a:schemeClr>
              </a:solidFill>
              <a:latin typeface="Avenir Next" panose="020B0503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95000"/>
                    <a:lumOff val="5000"/>
                  </a:schemeClr>
                </a:solidFill>
                <a:latin typeface="Avenir Next" panose="020B0503020202020204" pitchFamily="34" charset="0"/>
              </a:rPr>
              <a:t>docker-</a:t>
            </a:r>
            <a:r>
              <a:rPr lang="en-US" sz="12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Avenir Next" panose="020B0503020202020204" pitchFamily="34" charset="0"/>
              </a:rPr>
              <a:t>compose.yml</a:t>
            </a:r>
            <a:endParaRPr lang="en-US" sz="1200" dirty="0">
              <a:solidFill>
                <a:schemeClr val="bg1">
                  <a:lumMod val="95000"/>
                  <a:lumOff val="5000"/>
                </a:schemeClr>
              </a:solidFill>
              <a:latin typeface="Avenir Next" panose="020B0503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lumMod val="95000"/>
                  <a:lumOff val="5000"/>
                </a:schemeClr>
              </a:solidFill>
              <a:latin typeface="Avenir Next" panose="020B0503020202020204" pitchFamily="34" charset="0"/>
            </a:endParaRPr>
          </a:p>
          <a:p>
            <a:pPr algn="r"/>
            <a:r>
              <a:rPr lang="en-US" sz="1200" dirty="0">
                <a:solidFill>
                  <a:schemeClr val="bg1">
                    <a:lumMod val="95000"/>
                    <a:lumOff val="5000"/>
                  </a:schemeClr>
                </a:solidFill>
                <a:latin typeface="Avenir Next" panose="020B0503020202020204" pitchFamily="34" charset="0"/>
                <a:hlinkClick r:id="rId5"/>
              </a:rPr>
              <a:t>Learn more…</a:t>
            </a:r>
            <a:endParaRPr lang="en-US" sz="1200" dirty="0">
              <a:solidFill>
                <a:schemeClr val="bg1">
                  <a:lumMod val="95000"/>
                  <a:lumOff val="5000"/>
                </a:schemeClr>
              </a:solidFill>
              <a:latin typeface="Avenir Next" panose="020B0503020202020204" pitchFamily="34" charset="0"/>
            </a:endParaRPr>
          </a:p>
          <a:p>
            <a:pPr algn="r"/>
            <a:endParaRPr lang="en-US" sz="1200" dirty="0">
              <a:solidFill>
                <a:schemeClr val="bg1">
                  <a:lumMod val="95000"/>
                  <a:lumOff val="5000"/>
                </a:schemeClr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641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BF7909-4BC0-3392-6473-B1ADB5381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Docker Compose vs Kubernetes</a:t>
            </a: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56B92C-E414-50E9-27A5-C1BCC7865B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8371" y="408055"/>
            <a:ext cx="4026346" cy="2566795"/>
          </a:xfrm>
          <a:prstGeom prst="rect">
            <a:avLst/>
          </a:prstGeom>
          <a:effectLst/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E5A309-744F-72AB-D0D4-248262B02EEE}"/>
              </a:ext>
            </a:extLst>
          </p:cNvPr>
          <p:cNvSpPr txBox="1"/>
          <p:nvPr/>
        </p:nvSpPr>
        <p:spPr>
          <a:xfrm>
            <a:off x="648931" y="2438400"/>
            <a:ext cx="416650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The main difference is that Kubernetes runs containers across multiple computers, whether virtual or physical, whereas Docker Compose runs containers on a single host machine (for our development needs).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51B7A3-76E3-315B-54BF-BAC05679CF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21698" y="3081661"/>
            <a:ext cx="5265375" cy="348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511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F243F-203D-F1C0-5D14-07E1A385C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Pod in detail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3C6EBA-3774-6850-5F18-43B5E4C08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166" y="1516103"/>
            <a:ext cx="7772400" cy="40942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296CED-087D-FA51-2172-30B071D40D12}"/>
              </a:ext>
            </a:extLst>
          </p:cNvPr>
          <p:cNvSpPr txBox="1"/>
          <p:nvPr/>
        </p:nvSpPr>
        <p:spPr>
          <a:xfrm>
            <a:off x="9363891" y="5610391"/>
            <a:ext cx="6183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hlinkClick r:id="rId3"/>
              </a:rPr>
              <a:t>credit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01676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EE894-185A-1FC5-7626-A5DD2AFB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K8s cont.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09CFB1-B1A4-F3BE-251C-CC96841ECDFB}"/>
              </a:ext>
            </a:extLst>
          </p:cNvPr>
          <p:cNvSpPr txBox="1"/>
          <p:nvPr/>
        </p:nvSpPr>
        <p:spPr>
          <a:xfrm>
            <a:off x="3048000" y="1484951"/>
            <a:ext cx="60960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Pod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Pod is the basic unit of work and the smallest deployable unit of computing that you can create and manage in Kubernetes.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Pod is a group of one or more containers, with shared storage and network resources, and a specification for how to run the containers.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Pod is a thin wrapper around one or more containers.</a:t>
            </a:r>
          </a:p>
          <a:p>
            <a:endParaRPr lang="en-US" sz="1400" dirty="0"/>
          </a:p>
          <a:p>
            <a:r>
              <a:rPr lang="en-US" sz="1400" b="1" dirty="0"/>
              <a:t>Namespace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Namespaces provides a mechanism for isolating groups of resources within a single cluster.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Names of resources need to be unique within a namespace, but not across namespaces.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Namespace-based scoping is applicable only for </a:t>
            </a:r>
            <a:r>
              <a:rPr lang="en-US" sz="1400" dirty="0" err="1"/>
              <a:t>namespaced</a:t>
            </a:r>
            <a:r>
              <a:rPr lang="en-US" sz="1400" dirty="0"/>
              <a:t> objects </a:t>
            </a:r>
            <a:r>
              <a:rPr lang="en-US" sz="1400" i="1" dirty="0"/>
              <a:t>(e.g. Deployments, Services, </a:t>
            </a:r>
            <a:r>
              <a:rPr lang="en-US" sz="1400" i="1" dirty="0" err="1"/>
              <a:t>etc</a:t>
            </a:r>
            <a:r>
              <a:rPr lang="en-US" sz="1400" i="1" dirty="0"/>
              <a:t>)</a:t>
            </a:r>
            <a:r>
              <a:rPr lang="en-US" sz="1400" dirty="0"/>
              <a:t> and not for cluster-wide objects </a:t>
            </a:r>
            <a:r>
              <a:rPr lang="en-US" sz="1400" i="1" dirty="0"/>
              <a:t>(e.g. </a:t>
            </a:r>
            <a:r>
              <a:rPr lang="en-US" sz="1400" i="1" dirty="0" err="1"/>
              <a:t>StorageClass</a:t>
            </a:r>
            <a:r>
              <a:rPr lang="en-US" sz="1400" i="1" dirty="0"/>
              <a:t>, Nodes, </a:t>
            </a:r>
            <a:r>
              <a:rPr lang="en-US" sz="1400" i="1" dirty="0" err="1"/>
              <a:t>PersistentVolumes</a:t>
            </a:r>
            <a:r>
              <a:rPr lang="en-US" sz="1400" i="1" dirty="0"/>
              <a:t>, </a:t>
            </a:r>
            <a:r>
              <a:rPr lang="en-US" sz="1400" i="1" dirty="0" err="1"/>
              <a:t>etc</a:t>
            </a:r>
            <a:r>
              <a:rPr lang="en-US" sz="1400" i="1" dirty="0"/>
              <a:t>)</a:t>
            </a:r>
            <a:r>
              <a:rPr lang="en-US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Namespaces enable organizing resources into non-overlapping groups (for example, per tenant, per environment, per project, per team)</a:t>
            </a:r>
          </a:p>
          <a:p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36BD6-D80F-10EA-E8F2-5B40A5B7310D}"/>
              </a:ext>
            </a:extLst>
          </p:cNvPr>
          <p:cNvSpPr txBox="1"/>
          <p:nvPr/>
        </p:nvSpPr>
        <p:spPr>
          <a:xfrm>
            <a:off x="7741920" y="5886156"/>
            <a:ext cx="1402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hlinkClick r:id="rId2"/>
              </a:rPr>
              <a:t>Learn more . . 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93852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6BD9-5484-B462-B1ED-31404A998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&amp; Kubernetes Key Differences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AFC4F5-7286-0093-4134-D8F86EEA6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422" y="3015923"/>
            <a:ext cx="3277810" cy="33893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04670C-3696-89EE-9DA7-733D1842EAA9}"/>
              </a:ext>
            </a:extLst>
          </p:cNvPr>
          <p:cNvSpPr txBox="1"/>
          <p:nvPr/>
        </p:nvSpPr>
        <p:spPr>
          <a:xfrm>
            <a:off x="2493762" y="2800479"/>
            <a:ext cx="156247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docker-compose.yaml</a:t>
            </a:r>
          </a:p>
        </p:txBody>
      </p:sp>
      <p:pic>
        <p:nvPicPr>
          <p:cNvPr id="5" name="Picture 2" descr="Updating a Container with Docker Compose">
            <a:extLst>
              <a:ext uri="{FF2B5EF4-FFF2-40B4-BE49-F238E27FC236}">
                <a16:creationId xmlns:a16="http://schemas.microsoft.com/office/drawing/2014/main" id="{2BBB42FB-9E21-28E0-E882-C9559D82E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046" y="2068692"/>
            <a:ext cx="1199506" cy="576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10DF2953-308E-61CD-2408-105CEB2EE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753" y="1248500"/>
            <a:ext cx="853398" cy="712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CE431-1910-525F-4532-5ED37C4D72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5591" y="2068692"/>
            <a:ext cx="2269722" cy="44255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AF1038-9EA9-A069-17D0-81466B56233D}"/>
              </a:ext>
            </a:extLst>
          </p:cNvPr>
          <p:cNvSpPr txBox="1"/>
          <p:nvPr/>
        </p:nvSpPr>
        <p:spPr>
          <a:xfrm rot="16200000">
            <a:off x="5318343" y="2661963"/>
            <a:ext cx="22190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Kubernetes Deployment Template</a:t>
            </a:r>
          </a:p>
        </p:txBody>
      </p:sp>
    </p:spTree>
    <p:extLst>
      <p:ext uri="{BB962C8B-B14F-4D97-AF65-F5344CB8AC3E}">
        <p14:creationId xmlns:p14="http://schemas.microsoft.com/office/powerpoint/2010/main" val="30404985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1324</TotalTime>
  <Words>1378</Words>
  <Application>Microsoft Macintosh PowerPoint</Application>
  <PresentationFormat>Widescreen</PresentationFormat>
  <Paragraphs>337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Aharoni</vt:lpstr>
      <vt:lpstr>Arial</vt:lpstr>
      <vt:lpstr>Arial Rounded MT Bold</vt:lpstr>
      <vt:lpstr>Avenir Book</vt:lpstr>
      <vt:lpstr>Avenir Next</vt:lpstr>
      <vt:lpstr>Century Gothic</vt:lpstr>
      <vt:lpstr>Consolas</vt:lpstr>
      <vt:lpstr>Copperplate Gothic Bold</vt:lpstr>
      <vt:lpstr>Rockwell</vt:lpstr>
      <vt:lpstr>Wingdings</vt:lpstr>
      <vt:lpstr>Wingdings 3</vt:lpstr>
      <vt:lpstr>Ion</vt:lpstr>
      <vt:lpstr>DEV CONTAINERS</vt:lpstr>
      <vt:lpstr>Our journey so far</vt:lpstr>
      <vt:lpstr>Our Development Environment</vt:lpstr>
      <vt:lpstr>Docker vs. Docker Compose</vt:lpstr>
      <vt:lpstr>Docker Compose v2 Format</vt:lpstr>
      <vt:lpstr>Docker Compose vs Kubernetes</vt:lpstr>
      <vt:lpstr>Pod in detail</vt:lpstr>
      <vt:lpstr>K8s cont.</vt:lpstr>
      <vt:lpstr>Docker &amp; Kubernetes Key Differences</vt:lpstr>
      <vt:lpstr>Docker &amp; Kubernetes Key Differences</vt:lpstr>
      <vt:lpstr>Our Next Objective</vt:lpstr>
      <vt:lpstr>System View</vt:lpstr>
      <vt:lpstr>Component View</vt:lpstr>
      <vt:lpstr>One Possible Systems Architecture</vt:lpstr>
      <vt:lpstr>Alternate Systems Architecture</vt:lpstr>
      <vt:lpstr>Alternate Systems Architecture</vt:lpstr>
      <vt:lpstr>Yet Another Alternate View</vt:lpstr>
      <vt:lpstr>GIT View</vt:lpstr>
      <vt:lpstr>Container Image Env Diffs</vt:lpstr>
      <vt:lpstr>Our Goal</vt:lpstr>
    </vt:vector>
  </TitlesOfParts>
  <Manager/>
  <Company/>
  <LinksUpToDate>false</LinksUpToDate>
  <SharedDoc>false</SharedDoc>
  <HyperlinkBase>https://mythinkpond.com/about/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 CONTAINERS</dc:title>
  <dc:subject>Develop using Dev Containers</dc:subject>
  <dc:creator>Venkatt Guhesan</dc:creator>
  <cp:keywords/>
  <dc:description/>
  <cp:lastModifiedBy>Venkatt Guhesan</cp:lastModifiedBy>
  <cp:revision>66</cp:revision>
  <dcterms:created xsi:type="dcterms:W3CDTF">2022-12-14T00:44:35Z</dcterms:created>
  <dcterms:modified xsi:type="dcterms:W3CDTF">2022-12-20T22:14:47Z</dcterms:modified>
  <cp:category/>
</cp:coreProperties>
</file>

<file path=docProps/thumbnail.jpeg>
</file>